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6"/>
  </p:notesMasterIdLst>
  <p:handoutMasterIdLst>
    <p:handoutMasterId r:id="rId17"/>
  </p:handoutMasterIdLst>
  <p:sldIdLst>
    <p:sldId id="257" r:id="rId4"/>
    <p:sldId id="258" r:id="rId5"/>
    <p:sldId id="259" r:id="rId6"/>
    <p:sldId id="260" r:id="rId7"/>
    <p:sldId id="280" r:id="rId8"/>
    <p:sldId id="281" r:id="rId9"/>
    <p:sldId id="284" r:id="rId10"/>
    <p:sldId id="267" r:id="rId11"/>
    <p:sldId id="285" r:id="rId12"/>
    <p:sldId id="286" r:id="rId13"/>
    <p:sldId id="288" r:id="rId14"/>
    <p:sldId id="27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6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1"/>
        <p:guide pos="6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2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1.jpeg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.jpeg"/><Relationship Id="rId20" Type="http://schemas.openxmlformats.org/officeDocument/2006/relationships/tags" Target="../tags/tag78.xml"/><Relationship Id="rId2" Type="http://schemas.openxmlformats.org/officeDocument/2006/relationships/tags" Target="../tags/tag61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VCG21135429006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5720" y="-635"/>
            <a:ext cx="12259310" cy="6859270"/>
          </a:xfrm>
          <a:prstGeom prst="rect">
            <a:avLst/>
          </a:prstGeom>
        </p:spPr>
      </p:pic>
      <p:sp>
        <p:nvSpPr>
          <p:cNvPr id="9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日期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2145771" y="1924050"/>
            <a:ext cx="7875058" cy="4572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8"/>
            </p:custDataLst>
          </p:nvPr>
        </p:nvSpPr>
        <p:spPr>
          <a:xfrm>
            <a:off x="1903677" y="2489200"/>
            <a:ext cx="8384646" cy="18796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单击此处添加文档标题</a:t>
            </a:r>
            <a:endParaRPr lang="zh-CN" altLang="en-US" dirty="0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6390" hasCustomPrompt="1"/>
            <p:custDataLst>
              <p:tags r:id="rId9"/>
            </p:custDataLst>
          </p:nvPr>
        </p:nvSpPr>
        <p:spPr>
          <a:xfrm>
            <a:off x="4812859" y="4419600"/>
            <a:ext cx="2540882" cy="533400"/>
          </a:xfrm>
          <a:prstGeom prst="rect">
            <a:avLst/>
          </a:prstGeom>
          <a:noFill/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/Users/tdl/Desktop/VCG211354290064.jpgVCG21135429006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6138" t="18991" r="19276" b="6698"/>
          <a:stretch>
            <a:fillRect/>
          </a:stretch>
        </p:blipFill>
        <p:spPr>
          <a:xfrm>
            <a:off x="0" y="0"/>
            <a:ext cx="12192000" cy="68700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813810" y="0"/>
            <a:ext cx="8378190" cy="68662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/Users/tdl/Desktop/3.jpg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18557" t="6313" r="8720" b="2778"/>
          <a:stretch>
            <a:fillRect/>
          </a:stretch>
        </p:blipFill>
        <p:spPr>
          <a:xfrm>
            <a:off x="0" y="0"/>
            <a:ext cx="3813810" cy="6866255"/>
          </a:xfrm>
          <a:prstGeom prst="rect">
            <a:avLst/>
          </a:prstGeom>
        </p:spPr>
      </p:pic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39788" y="1225600"/>
            <a:ext cx="2880000" cy="1081088"/>
          </a:xfrm>
        </p:spPr>
        <p:txBody>
          <a:bodyPr wrap="square"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/Users/tdl/Desktop/VCG211354290064.jpgVCG21135429006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6138" t="18991" r="19276" b="6698"/>
          <a:stretch>
            <a:fillRect/>
          </a:stretch>
        </p:blipFill>
        <p:spPr>
          <a:xfrm>
            <a:off x="0" y="-64770"/>
            <a:ext cx="12192000" cy="6922770"/>
          </a:xfrm>
          <a:prstGeom prst="rect">
            <a:avLst/>
          </a:prstGeom>
        </p:spPr>
      </p:pic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7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VCG21135429006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5720" y="-635"/>
            <a:ext cx="12259310" cy="6859270"/>
          </a:xfrm>
          <a:prstGeom prst="rect">
            <a:avLst/>
          </a:prstGeom>
        </p:spPr>
      </p:pic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2"/>
          <p:cNvSpPr>
            <a:spLocks noGrp="1"/>
          </p:cNvSpPr>
          <p:nvPr>
            <p:ph type="sldNum" sz="quarter" idx="16387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Subtitle 1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3364971" y="260985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8" hasCustomPrompt="1"/>
            <p:custDataLst>
              <p:tags r:id="rId8"/>
            </p:custDataLst>
          </p:nvPr>
        </p:nvSpPr>
        <p:spPr>
          <a:xfrm>
            <a:off x="3364089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/Users/tdl/Desktop/VCG211354290064.jpgVCG21135429006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6138" t="18991" r="19276" b="6698"/>
          <a:stretch>
            <a:fillRect/>
          </a:stretch>
        </p:blipFill>
        <p:spPr>
          <a:xfrm>
            <a:off x="0" y="0"/>
            <a:ext cx="12192000" cy="6870065"/>
          </a:xfrm>
          <a:prstGeom prst="rect">
            <a:avLst/>
          </a:prstGeom>
        </p:spPr>
      </p:pic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7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8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319883777" hasCustomPrompt="1"/>
            <p:custDataLst>
              <p:tags r:id="rId9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319883522" hasCustomPrompt="1"/>
            <p:custDataLst>
              <p:tags r:id="rId10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446017" hasCustomPrompt="1"/>
            <p:custDataLst>
              <p:tags r:id="rId11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319949313" hasCustomPrompt="1"/>
            <p:custDataLst>
              <p:tags r:id="rId12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319949058" hasCustomPrompt="1"/>
            <p:custDataLst>
              <p:tags r:id="rId13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11553" hasCustomPrompt="1"/>
            <p:custDataLst>
              <p:tags r:id="rId14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320014849" hasCustomPrompt="1"/>
            <p:custDataLst>
              <p:tags r:id="rId15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320014594" hasCustomPrompt="1"/>
            <p:custDataLst>
              <p:tags r:id="rId16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577089" hasCustomPrompt="1"/>
            <p:custDataLst>
              <p:tags r:id="rId17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idx="320080385" hasCustomPrompt="1"/>
            <p:custDataLst>
              <p:tags r:id="rId18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320080130" hasCustomPrompt="1"/>
            <p:custDataLst>
              <p:tags r:id="rId19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idx="51642625" hasCustomPrompt="1"/>
            <p:custDataLst>
              <p:tags r:id="rId20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2" Type="http://schemas.openxmlformats.org/officeDocument/2006/relationships/theme" Target="../theme/theme2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image" Target="../media/image1.jpeg"/><Relationship Id="rId13" Type="http://schemas.openxmlformats.org/officeDocument/2006/relationships/tags" Target="../tags/tag79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/Users/tdl/Desktop/VCG211354290064.jpgVCG21135429006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6138" t="18991" r="19276" b="6698"/>
          <a:stretch>
            <a:fillRect/>
          </a:stretch>
        </p:blipFill>
        <p:spPr>
          <a:xfrm>
            <a:off x="0" y="-13970"/>
            <a:ext cx="12195175" cy="687197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spc="0"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effectLst>
            <a:outerShdw>
              <a:srgbClr val="FFFFFF"/>
            </a:outerShdw>
          </a:effectLst>
          <a:uFill>
            <a:solidFill>
              <a:prstClr val="black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8.xml"/><Relationship Id="rId2" Type="http://schemas.openxmlformats.org/officeDocument/2006/relationships/image" Target="../media/image3.png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182.xml"/><Relationship Id="rId23" Type="http://schemas.openxmlformats.org/officeDocument/2006/relationships/tags" Target="../tags/tag181.xml"/><Relationship Id="rId22" Type="http://schemas.openxmlformats.org/officeDocument/2006/relationships/tags" Target="../tags/tag180.xml"/><Relationship Id="rId21" Type="http://schemas.openxmlformats.org/officeDocument/2006/relationships/tags" Target="../tags/tag179.xml"/><Relationship Id="rId20" Type="http://schemas.openxmlformats.org/officeDocument/2006/relationships/tags" Target="../tags/tag178.xml"/><Relationship Id="rId2" Type="http://schemas.openxmlformats.org/officeDocument/2006/relationships/tags" Target="../tags/tag166.xml"/><Relationship Id="rId19" Type="http://schemas.openxmlformats.org/officeDocument/2006/relationships/tags" Target="../tags/tag177.xml"/><Relationship Id="rId18" Type="http://schemas.openxmlformats.org/officeDocument/2006/relationships/image" Target="../media/image17.svg"/><Relationship Id="rId17" Type="http://schemas.openxmlformats.org/officeDocument/2006/relationships/image" Target="../media/image16.png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image" Target="../media/image15.svg"/><Relationship Id="rId12" Type="http://schemas.openxmlformats.org/officeDocument/2006/relationships/image" Target="../media/image14.png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tags" Target="../tags/tag16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126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image" Target="../media/image9.svg"/><Relationship Id="rId2" Type="http://schemas.openxmlformats.org/officeDocument/2006/relationships/tags" Target="../tags/tag110.xml"/><Relationship Id="rId19" Type="http://schemas.openxmlformats.org/officeDocument/2006/relationships/image" Target="../media/image8.png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7" Type="http://schemas.openxmlformats.org/officeDocument/2006/relationships/slideLayout" Target="../slideLayouts/slideLayout18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31.xml"/><Relationship Id="rId19" Type="http://schemas.openxmlformats.org/officeDocument/2006/relationships/image" Target="../media/image9.svg"/><Relationship Id="rId18" Type="http://schemas.openxmlformats.org/officeDocument/2006/relationships/image" Target="../media/image8.png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image" Target="../media/image7.svg"/><Relationship Id="rId13" Type="http://schemas.openxmlformats.org/officeDocument/2006/relationships/image" Target="../media/image6.png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tags" Target="../tags/tag154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1"/>
            </p:custDataLst>
          </p:nvPr>
        </p:nvSpPr>
        <p:spPr>
          <a:xfrm>
            <a:off x="4813494" y="4953000"/>
            <a:ext cx="2540882" cy="533400"/>
          </a:xfrm>
        </p:spPr>
        <p:txBody>
          <a:bodyPr>
            <a:noAutofit/>
          </a:bodyPr>
          <a:p>
            <a:r>
              <a:rPr lang="zh-CN" altLang="en-US" sz="2800"/>
              <a:t>汇报人：</a:t>
            </a:r>
            <a:r>
              <a:rPr lang="zh-CN" altLang="en-US" sz="2800">
                <a:gradFill>
                  <a:gsLst>
                    <a:gs pos="0">
                      <a:schemeClr val="accent1">
                        <a:lumMod val="10000"/>
                        <a:lumOff val="9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</a:rPr>
              <a:t>邱吉文</a:t>
            </a:r>
            <a:endParaRPr lang="zh-CN" altLang="en-US" sz="2800"/>
          </a:p>
        </p:txBody>
      </p:sp>
      <p:pic>
        <p:nvPicPr>
          <p:cNvPr id="27" name="图片 26" descr="未命名的设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570" y="543560"/>
            <a:ext cx="1266825" cy="1306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24"/>
          <p:cNvSpPr txBox="1"/>
          <p:nvPr/>
        </p:nvSpPr>
        <p:spPr>
          <a:xfrm>
            <a:off x="-67945" y="1198245"/>
            <a:ext cx="12269470" cy="134810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0165"/>
              </a:lnSpc>
            </a:pPr>
            <a:r>
              <a:rPr lang="en-US" altLang="zh-CN" sz="5400" kern="0" spc="200">
                <a:solidFill>
                  <a:srgbClr val="FBECAC"/>
                </a:solidFill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a剑豪体" panose="02010600010101010101" charset="-122"/>
              </a:rPr>
              <a:t>  </a:t>
            </a:r>
            <a:r>
              <a:rPr lang="zh-CN" altLang="en-US" sz="5400" kern="0" spc="200">
                <a:solidFill>
                  <a:srgbClr val="FBECAC"/>
                </a:solidFill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a剑豪体" panose="02010600010101010101" charset="-122"/>
              </a:rPr>
              <a:t>守好“钱袋子”·育好“接班人”</a:t>
            </a:r>
            <a:endParaRPr lang="zh-CN" altLang="en-US" sz="5400" kern="0" spc="200">
              <a:solidFill>
                <a:srgbClr val="FBECAC"/>
              </a:solidFill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a剑豪体" panose="0201060001010101010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327910" y="3581400"/>
            <a:ext cx="16792575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30"/>
              </a:lnSpc>
            </a:pPr>
            <a:r>
              <a:rPr lang="en-US" altLang="zh-CN" sz="3200" b="1" spc="313">
                <a:solidFill>
                  <a:srgbClr val="FDFAE3"/>
                </a:solidFill>
                <a:latin typeface="方正小标宋简体" panose="03000509000000000000" charset="-122"/>
                <a:ea typeface="方正小标宋简体" panose="03000509000000000000" charset="-122"/>
                <a:cs typeface="思源宋体 Semi-Bold" panose="02020600000000000000" charset="-122"/>
                <a:sym typeface="思源宋体 Semi-Bold" panose="02020600000000000000" charset="-122"/>
              </a:rPr>
              <a:t>—</a:t>
            </a:r>
            <a:r>
              <a:rPr lang="zh-CN" altLang="en-US" sz="3200" b="1" spc="313">
                <a:solidFill>
                  <a:srgbClr val="FDFAE3"/>
                </a:solidFill>
                <a:latin typeface="方正小标宋简体" panose="03000509000000000000" charset="-122"/>
                <a:ea typeface="方正小标宋简体" panose="03000509000000000000" charset="-122"/>
                <a:cs typeface="思源宋体 Semi-Bold" panose="02020600000000000000" charset="-122"/>
                <a:sym typeface="思源宋体 Semi-Bold" panose="02020600000000000000" charset="-122"/>
              </a:rPr>
              <a:t>树立正确政绩观，以实干担当做好财务与共青团工作</a:t>
            </a:r>
            <a:r>
              <a:rPr lang="en-US" altLang="zh-CN" sz="3200" b="1" spc="313">
                <a:solidFill>
                  <a:srgbClr val="FDFAE3"/>
                </a:solidFill>
                <a:latin typeface="方正小标宋简体" panose="03000509000000000000" charset="-122"/>
                <a:ea typeface="方正小标宋简体" panose="03000509000000000000" charset="-122"/>
                <a:cs typeface="思源宋体 Semi-Bold" panose="02020600000000000000" charset="-122"/>
                <a:sym typeface="思源宋体 Semi-Bold" panose="02020600000000000000" charset="-122"/>
              </a:rPr>
              <a:t>—</a:t>
            </a:r>
            <a:endParaRPr lang="en-US" altLang="zh-CN" sz="3200" b="1" spc="313">
              <a:solidFill>
                <a:srgbClr val="FDFAE3"/>
              </a:solidFill>
              <a:latin typeface="方正小标宋简体" panose="03000509000000000000" charset="-122"/>
              <a:ea typeface="方正小标宋简体" panose="03000509000000000000" charset="-122"/>
              <a:cs typeface="思源宋体 Semi-Bold" panose="02020600000000000000" charset="-122"/>
              <a:sym typeface="思源宋体 Semi-Bold" panose="0202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四、</a:t>
            </a: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以正确政绩观引领财务和共青团工作高质量发展</a:t>
            </a:r>
            <a:endParaRPr lang="zh-CN" altLang="en-US" sz="3000" b="1"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575945" y="1180465"/>
            <a:ext cx="11039475" cy="2509520"/>
          </a:xfrm>
          <a:custGeom>
            <a:avLst/>
            <a:gdLst>
              <a:gd name="sw" fmla="*/ 1 w 17385"/>
              <a:gd name="sh" fmla="*/ 1 h 5175"/>
              <a:gd name="mins" fmla="min sw sh"/>
              <a:gd name="dsw" fmla="+- 0 sw mins"/>
              <a:gd name="dsh" fmla="+- 0 sh mins"/>
              <a:gd name="p0x0" fmla="*/ 120 w 17385"/>
              <a:gd name="p0y0" fmla="*/ 0 h 5175"/>
              <a:gd name="p0x1" fmla="*/ 17265 w 17385"/>
              <a:gd name="p0y1" fmla="*/ 0 h 5175"/>
              <a:gd name="p0x2" fmla="*/ 17331 w 17385"/>
              <a:gd name="p0y2" fmla="*/ 0 h 5175"/>
              <a:gd name="p0x3" fmla="*/ 17385 w 17385"/>
              <a:gd name="p0y3" fmla="*/ 53 h 5175"/>
              <a:gd name="p0x4" fmla="*/ 17385 w 17385"/>
              <a:gd name="p0y4" fmla="*/ 120 h 5175"/>
              <a:gd name="p0x5" fmla="*/ 17385 w 17385"/>
              <a:gd name="p0y5" fmla="*/ 5055 h 5175"/>
              <a:gd name="p0x6" fmla="*/ 17385 w 17385"/>
              <a:gd name="p0y6" fmla="*/ 5121 h 5175"/>
              <a:gd name="p0x7" fmla="*/ 17331 w 17385"/>
              <a:gd name="p0y7" fmla="*/ 5175 h 5175"/>
              <a:gd name="p0x8" fmla="*/ 17265 w 17385"/>
              <a:gd name="p0y8" fmla="*/ 5175 h 5175"/>
              <a:gd name="p0x9" fmla="*/ 120 w 17385"/>
              <a:gd name="p0y9" fmla="*/ 5175 h 5175"/>
              <a:gd name="p0x10" fmla="*/ 53 w 17385"/>
              <a:gd name="p0y10" fmla="*/ 5175 h 5175"/>
              <a:gd name="p0x11" fmla="*/ 0 w 17385"/>
              <a:gd name="p0y11" fmla="*/ 5121 h 5175"/>
              <a:gd name="p0x12" fmla="*/ 0 w 17385"/>
              <a:gd name="p0y12" fmla="*/ 5055 h 5175"/>
              <a:gd name="p0x13" fmla="*/ 0 w 17385"/>
              <a:gd name="p0y13" fmla="*/ 120 h 5175"/>
              <a:gd name="p0x14" fmla="*/ 0 w 17385"/>
              <a:gd name="p0y14" fmla="*/ 53 h 5175"/>
              <a:gd name="p0x15" fmla="*/ 53 w 17385"/>
              <a:gd name="p0y15" fmla="*/ 0 h 5175"/>
              <a:gd name="p0x16" fmla="*/ 120 w 17385"/>
              <a:gd name="p0y16" fmla="*/ 0 h 517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/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672465" y="1260793"/>
            <a:ext cx="857098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4"/>
            </p:custDataLst>
          </p:nvPr>
        </p:nvSpPr>
        <p:spPr>
          <a:xfrm>
            <a:off x="575945" y="4130675"/>
            <a:ext cx="3546475" cy="17811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>
            <a:off x="7334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273" t="-3067" r="-2273" b="-3067"/>
          <a:stretch>
            <a:fillRect/>
          </a:stretch>
        </p:blipFill>
        <p:spPr>
          <a:xfrm>
            <a:off x="833120" y="4416425"/>
            <a:ext cx="219075" cy="252730"/>
          </a:xfrm>
          <a:prstGeom prst="rect">
            <a:avLst/>
          </a:prstGeom>
        </p:spPr>
      </p:pic>
      <p:sp>
        <p:nvSpPr>
          <p:cNvPr id="34" name="任意多边形 33"/>
          <p:cNvSpPr/>
          <p:nvPr>
            <p:custDataLst>
              <p:tags r:id="rId9"/>
            </p:custDataLst>
          </p:nvPr>
        </p:nvSpPr>
        <p:spPr>
          <a:xfrm>
            <a:off x="4322445" y="4130675"/>
            <a:ext cx="3546475" cy="1844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5" name="任意多边形 34"/>
          <p:cNvSpPr/>
          <p:nvPr>
            <p:custDataLst>
              <p:tags r:id="rId10"/>
            </p:custDataLst>
          </p:nvPr>
        </p:nvSpPr>
        <p:spPr>
          <a:xfrm>
            <a:off x="44799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2000" t="-10303" r="-2000" b="-10303"/>
          <a:stretch>
            <a:fillRect/>
          </a:stretch>
        </p:blipFill>
        <p:spPr>
          <a:xfrm>
            <a:off x="4565650" y="4416425"/>
            <a:ext cx="247650" cy="252730"/>
          </a:xfrm>
          <a:prstGeom prst="rect">
            <a:avLst/>
          </a:prstGeom>
        </p:spPr>
      </p:pic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8068945" y="4130675"/>
            <a:ext cx="3546475" cy="1844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82264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2000" t="-5278" r="-2000" b="-5278"/>
          <a:stretch>
            <a:fillRect/>
          </a:stretch>
        </p:blipFill>
        <p:spPr>
          <a:xfrm>
            <a:off x="8312150" y="4416425"/>
            <a:ext cx="247650" cy="252730"/>
          </a:xfrm>
          <a:prstGeom prst="rect">
            <a:avLst/>
          </a:prstGeom>
        </p:spPr>
      </p:pic>
      <p:sp>
        <p:nvSpPr>
          <p:cNvPr id="42" name="文本框 41"/>
          <p:cNvSpPr txBox="1"/>
          <p:nvPr>
            <p:custDataLst>
              <p:tags r:id="rId19"/>
            </p:custDataLst>
          </p:nvPr>
        </p:nvSpPr>
        <p:spPr>
          <a:xfrm>
            <a:off x="1081405" y="1367155"/>
            <a:ext cx="10029190" cy="469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0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既要做让老百姓看得见、摸得着、得实惠的实事，也要做为后人作铺垫、打基础、利长远的好事。</a:t>
            </a:r>
            <a:endParaRPr lang="zh-CN" altLang="en-US" sz="30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20"/>
            </p:custDataLst>
          </p:nvPr>
        </p:nvSpPr>
        <p:spPr>
          <a:xfrm>
            <a:off x="11026928" y="2949892"/>
            <a:ext cx="857097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1"/>
            </p:custDataLst>
          </p:nvPr>
        </p:nvSpPr>
        <p:spPr>
          <a:xfrm>
            <a:off x="576580" y="447103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在思想政治引领上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践行正确政绩观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2"/>
            </p:custDataLst>
          </p:nvPr>
        </p:nvSpPr>
        <p:spPr>
          <a:xfrm>
            <a:off x="6830161" y="2956917"/>
            <a:ext cx="4573354" cy="40133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习近平总书记重要论述</a:t>
            </a:r>
            <a:endParaRPr 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4417060" y="445579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在服务青年成长上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践行正确政绩观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4"/>
            </p:custDataLst>
          </p:nvPr>
        </p:nvSpPr>
        <p:spPr>
          <a:xfrm>
            <a:off x="8194040" y="443801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在组织建设上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践行正确政绩观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695643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54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</a:t>
            </a:r>
            <a:r>
              <a:rPr lang="en-US" altLang="zh-CN" sz="54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54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</a:t>
            </a:r>
            <a:endParaRPr lang="zh-CN" altLang="en-US" sz="5400" b="1"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575945" y="2023745"/>
            <a:ext cx="11039475" cy="3917315"/>
          </a:xfrm>
          <a:custGeom>
            <a:avLst/>
            <a:gdLst>
              <a:gd name="sw" fmla="*/ 1 w 17385"/>
              <a:gd name="sh" fmla="*/ 1 h 5175"/>
              <a:gd name="mins" fmla="min sw sh"/>
              <a:gd name="dsw" fmla="+- 0 sw mins"/>
              <a:gd name="dsh" fmla="+- 0 sh mins"/>
              <a:gd name="p0x0" fmla="*/ 120 w 17385"/>
              <a:gd name="p0y0" fmla="*/ 0 h 5175"/>
              <a:gd name="p0x1" fmla="*/ 17265 w 17385"/>
              <a:gd name="p0y1" fmla="*/ 0 h 5175"/>
              <a:gd name="p0x2" fmla="*/ 17331 w 17385"/>
              <a:gd name="p0y2" fmla="*/ 0 h 5175"/>
              <a:gd name="p0x3" fmla="*/ 17385 w 17385"/>
              <a:gd name="p0y3" fmla="*/ 53 h 5175"/>
              <a:gd name="p0x4" fmla="*/ 17385 w 17385"/>
              <a:gd name="p0y4" fmla="*/ 120 h 5175"/>
              <a:gd name="p0x5" fmla="*/ 17385 w 17385"/>
              <a:gd name="p0y5" fmla="*/ 5055 h 5175"/>
              <a:gd name="p0x6" fmla="*/ 17385 w 17385"/>
              <a:gd name="p0y6" fmla="*/ 5121 h 5175"/>
              <a:gd name="p0x7" fmla="*/ 17331 w 17385"/>
              <a:gd name="p0y7" fmla="*/ 5175 h 5175"/>
              <a:gd name="p0x8" fmla="*/ 17265 w 17385"/>
              <a:gd name="p0y8" fmla="*/ 5175 h 5175"/>
              <a:gd name="p0x9" fmla="*/ 120 w 17385"/>
              <a:gd name="p0y9" fmla="*/ 5175 h 5175"/>
              <a:gd name="p0x10" fmla="*/ 53 w 17385"/>
              <a:gd name="p0y10" fmla="*/ 5175 h 5175"/>
              <a:gd name="p0x11" fmla="*/ 0 w 17385"/>
              <a:gd name="p0y11" fmla="*/ 5121 h 5175"/>
              <a:gd name="p0x12" fmla="*/ 0 w 17385"/>
              <a:gd name="p0y12" fmla="*/ 5055 h 5175"/>
              <a:gd name="p0x13" fmla="*/ 0 w 17385"/>
              <a:gd name="p0y13" fmla="*/ 120 h 5175"/>
              <a:gd name="p0x14" fmla="*/ 0 w 17385"/>
              <a:gd name="p0y14" fmla="*/ 53 h 5175"/>
              <a:gd name="p0x15" fmla="*/ 53 w 17385"/>
              <a:gd name="p0y15" fmla="*/ 0 h 5175"/>
              <a:gd name="p0x16" fmla="*/ 120 w 17385"/>
              <a:gd name="p0y16" fmla="*/ 0 h 517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/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42" name="文本框 41"/>
          <p:cNvSpPr txBox="1"/>
          <p:nvPr>
            <p:custDataLst>
              <p:tags r:id="rId3"/>
            </p:custDataLst>
          </p:nvPr>
        </p:nvSpPr>
        <p:spPr>
          <a:xfrm>
            <a:off x="-1880235" y="2321560"/>
            <a:ext cx="12992735" cy="469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lvl="8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pc="54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财务处算的是“经济账”</a:t>
            </a:r>
            <a:r>
              <a:rPr lang="zh-CN" sz="3200" b="1" spc="54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sz="32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8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每一分钱都经得起审计、每一笔账都对得起良心</a:t>
            </a:r>
            <a:endParaRPr lang="zh-CN" altLang="en-US" sz="32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8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pc="54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团委算的是“育人账”：</a:t>
            </a:r>
            <a:endParaRPr lang="zh-CN" altLang="en-US" sz="32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8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每一个活动都引领青年、每一次服务都温暖青年</a:t>
            </a:r>
            <a:endParaRPr lang="zh-CN" altLang="en-US" sz="32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0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3564749" y="2275205"/>
            <a:ext cx="5451122" cy="1016000"/>
          </a:xfrm>
        </p:spPr>
        <p:txBody>
          <a:bodyPr>
            <a:normAutofit/>
          </a:bodyPr>
          <a:p>
            <a:r>
              <a:rPr lang="zh-CN" altLang="en-US">
                <a:latin typeface="方正小标宋简体" panose="03000509000000000000" charset="-122"/>
                <a:ea typeface="方正小标宋简体" panose="03000509000000000000" charset="-122"/>
              </a:rPr>
              <a:t>谢谢大家</a:t>
            </a:r>
            <a:endParaRPr lang="zh-CN" altLang="en-US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725406" y="528773"/>
            <a:ext cx="2741245" cy="4762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sz="7200" b="1">
                <a:solidFill>
                  <a:srgbClr val="FFF9F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目</a:t>
            </a:r>
            <a:r>
              <a:rPr lang="en-US" sz="7200" b="1">
                <a:solidFill>
                  <a:srgbClr val="FFF9F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 </a:t>
            </a:r>
            <a:r>
              <a:rPr sz="7200" b="1">
                <a:solidFill>
                  <a:srgbClr val="FFF9F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录</a:t>
            </a:r>
            <a:endParaRPr sz="7200" b="1">
              <a:solidFill>
                <a:srgbClr val="FFF9F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690245" y="2089785"/>
            <a:ext cx="5305425" cy="1647825"/>
          </a:xfrm>
          <a:custGeom>
            <a:avLst/>
            <a:gdLst>
              <a:gd name="sw" fmla="*/ 1 w 8355"/>
              <a:gd name="sh" fmla="*/ 1 h 2595"/>
              <a:gd name="mins" fmla="min sw sh"/>
              <a:gd name="dsw" fmla="+- 0 sw mins"/>
              <a:gd name="dsh" fmla="+- 0 sh mins"/>
              <a:gd name="p0x0" fmla="*/ 240 w 8355"/>
              <a:gd name="p0y0" fmla="*/ 0 h 2595"/>
              <a:gd name="p0x1" fmla="*/ 8115 w 8355"/>
              <a:gd name="p0y1" fmla="*/ 0 h 2595"/>
              <a:gd name="p0x2" fmla="*/ 8247 w 8355"/>
              <a:gd name="p0y2" fmla="*/ 0 h 2595"/>
              <a:gd name="p0x3" fmla="*/ 8355 w 8355"/>
              <a:gd name="p0y3" fmla="*/ 107 h 2595"/>
              <a:gd name="p0x4" fmla="*/ 8355 w 8355"/>
              <a:gd name="p0y4" fmla="*/ 240 h 2595"/>
              <a:gd name="p0x5" fmla="*/ 8355 w 8355"/>
              <a:gd name="p0y5" fmla="*/ 2355 h 2595"/>
              <a:gd name="p0x6" fmla="*/ 8355 w 8355"/>
              <a:gd name="p0y6" fmla="*/ 2487 h 2595"/>
              <a:gd name="p0x7" fmla="*/ 8247 w 8355"/>
              <a:gd name="p0y7" fmla="*/ 2595 h 2595"/>
              <a:gd name="p0x8" fmla="*/ 8115 w 8355"/>
              <a:gd name="p0y8" fmla="*/ 2595 h 2595"/>
              <a:gd name="p0x9" fmla="*/ 240 w 8355"/>
              <a:gd name="p0y9" fmla="*/ 2595 h 2595"/>
              <a:gd name="p0x10" fmla="*/ 107 w 8355"/>
              <a:gd name="p0y10" fmla="*/ 2595 h 2595"/>
              <a:gd name="p0x11" fmla="*/ 0 w 8355"/>
              <a:gd name="p0y11" fmla="*/ 2487 h 2595"/>
              <a:gd name="p0x12" fmla="*/ 0 w 8355"/>
              <a:gd name="p0y12" fmla="*/ 2355 h 2595"/>
              <a:gd name="p0x13" fmla="*/ 0 w 8355"/>
              <a:gd name="p0y13" fmla="*/ 240 h 2595"/>
              <a:gd name="p0x14" fmla="*/ 0 w 8355"/>
              <a:gd name="p0y14" fmla="*/ 107 h 2595"/>
              <a:gd name="p0x15" fmla="*/ 107 w 8355"/>
              <a:gd name="p0y15" fmla="*/ 0 h 2595"/>
              <a:gd name="p0x16" fmla="*/ 240 w 8355"/>
              <a:gd name="p0y16" fmla="*/ 0 h 259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18039"/>
              </a:srgbClr>
            </a:solidFill>
            <a:prstDash val="solid"/>
          </a:ln>
          <a:effectLst>
            <a:outerShdw dist="19050" dir="5399999" algn="ctr" rotWithShape="0">
              <a:srgbClr val="3C160E">
                <a:alpha val="34902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3"/>
            </p:custDataLst>
          </p:nvPr>
        </p:nvSpPr>
        <p:spPr>
          <a:xfrm>
            <a:off x="962025" y="2933065"/>
            <a:ext cx="304800" cy="28575"/>
          </a:xfrm>
          <a:custGeom>
            <a:avLst/>
            <a:gdLst>
              <a:gd name="sw" fmla="*/ 1 w 480"/>
              <a:gd name="sh" fmla="*/ 1 h 45"/>
              <a:gd name="mins" fmla="min sw sh"/>
              <a:gd name="dsw" fmla="+- 0 sw mins"/>
              <a:gd name="dsh" fmla="+- 0 sh mins"/>
              <a:gd name="p0x0" fmla="*/ 22 w 480"/>
              <a:gd name="p0y0" fmla="*/ 0 h 45"/>
              <a:gd name="p0x1" fmla="*/ 457 w 480"/>
              <a:gd name="p0y1" fmla="*/ 0 h 45"/>
              <a:gd name="p0x2" fmla="*/ 469 w 480"/>
              <a:gd name="p0y2" fmla="*/ 0 h 45"/>
              <a:gd name="p0x3" fmla="*/ 480 w 480"/>
              <a:gd name="p0y3" fmla="*/ 10 h 45"/>
              <a:gd name="p0x4" fmla="*/ 480 w 480"/>
              <a:gd name="p0y4" fmla="*/ 22 h 45"/>
              <a:gd name="p0x5" fmla="*/ 480 w 480"/>
              <a:gd name="p0y5" fmla="*/ 34 h 45"/>
              <a:gd name="p0x6" fmla="*/ 469 w 480"/>
              <a:gd name="p0y6" fmla="*/ 45 h 45"/>
              <a:gd name="p0x7" fmla="*/ 457 w 480"/>
              <a:gd name="p0y7" fmla="*/ 45 h 45"/>
              <a:gd name="p0x8" fmla="*/ 22 w 480"/>
              <a:gd name="p0y8" fmla="*/ 45 h 45"/>
              <a:gd name="p0x9" fmla="*/ 10 w 480"/>
              <a:gd name="p0y9" fmla="*/ 45 h 45"/>
              <a:gd name="p0x10" fmla="*/ 0 w 480"/>
              <a:gd name="p0y10" fmla="*/ 34 h 45"/>
              <a:gd name="p0x11" fmla="*/ 0 w 480"/>
              <a:gd name="p0y11" fmla="*/ 22 h 45"/>
              <a:gd name="p0x12" fmla="*/ 0 w 480"/>
              <a:gd name="p0y12" fmla="*/ 10 h 45"/>
              <a:gd name="p0x13" fmla="*/ 10 w 480"/>
              <a:gd name="p0y13" fmla="*/ 0 h 45"/>
              <a:gd name="p0x14" fmla="*/ 22 w 480"/>
              <a:gd name="p0y14" fmla="*/ 0 h 4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FF774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30350" y="2302510"/>
            <a:ext cx="4105275" cy="3441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25000"/>
              </a:lnSpc>
            </a:pPr>
            <a:r>
              <a:rPr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深刻认识树立和践行</a:t>
            </a:r>
            <a:endParaRPr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5000"/>
              </a:lnSpc>
            </a:pPr>
            <a:r>
              <a:rPr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正确政绩观的重大意义</a:t>
            </a:r>
            <a:endParaRPr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195695" y="2121535"/>
            <a:ext cx="5305425" cy="1647825"/>
          </a:xfrm>
          <a:custGeom>
            <a:avLst/>
            <a:gdLst>
              <a:gd name="sw" fmla="*/ 1 w 8355"/>
              <a:gd name="sh" fmla="*/ 1 h 2595"/>
              <a:gd name="mins" fmla="min sw sh"/>
              <a:gd name="dsw" fmla="+- 0 sw mins"/>
              <a:gd name="dsh" fmla="+- 0 sh mins"/>
              <a:gd name="p0x0" fmla="*/ 240 w 8355"/>
              <a:gd name="p0y0" fmla="*/ 0 h 2595"/>
              <a:gd name="p0x1" fmla="*/ 8115 w 8355"/>
              <a:gd name="p0y1" fmla="*/ 0 h 2595"/>
              <a:gd name="p0x2" fmla="*/ 8247 w 8355"/>
              <a:gd name="p0y2" fmla="*/ 0 h 2595"/>
              <a:gd name="p0x3" fmla="*/ 8355 w 8355"/>
              <a:gd name="p0y3" fmla="*/ 107 h 2595"/>
              <a:gd name="p0x4" fmla="*/ 8355 w 8355"/>
              <a:gd name="p0y4" fmla="*/ 240 h 2595"/>
              <a:gd name="p0x5" fmla="*/ 8355 w 8355"/>
              <a:gd name="p0y5" fmla="*/ 2355 h 2595"/>
              <a:gd name="p0x6" fmla="*/ 8355 w 8355"/>
              <a:gd name="p0y6" fmla="*/ 2487 h 2595"/>
              <a:gd name="p0x7" fmla="*/ 8247 w 8355"/>
              <a:gd name="p0y7" fmla="*/ 2595 h 2595"/>
              <a:gd name="p0x8" fmla="*/ 8115 w 8355"/>
              <a:gd name="p0y8" fmla="*/ 2595 h 2595"/>
              <a:gd name="p0x9" fmla="*/ 240 w 8355"/>
              <a:gd name="p0y9" fmla="*/ 2595 h 2595"/>
              <a:gd name="p0x10" fmla="*/ 107 w 8355"/>
              <a:gd name="p0y10" fmla="*/ 2595 h 2595"/>
              <a:gd name="p0x11" fmla="*/ 0 w 8355"/>
              <a:gd name="p0y11" fmla="*/ 2487 h 2595"/>
              <a:gd name="p0x12" fmla="*/ 0 w 8355"/>
              <a:gd name="p0y12" fmla="*/ 2355 h 2595"/>
              <a:gd name="p0x13" fmla="*/ 0 w 8355"/>
              <a:gd name="p0y13" fmla="*/ 240 h 2595"/>
              <a:gd name="p0x14" fmla="*/ 0 w 8355"/>
              <a:gd name="p0y14" fmla="*/ 107 h 2595"/>
              <a:gd name="p0x15" fmla="*/ 107 w 8355"/>
              <a:gd name="p0y15" fmla="*/ 0 h 2595"/>
              <a:gd name="p0x16" fmla="*/ 240 w 8355"/>
              <a:gd name="p0y16" fmla="*/ 0 h 259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18039"/>
              </a:srgbClr>
            </a:solidFill>
            <a:prstDash val="solid"/>
          </a:ln>
          <a:effectLst>
            <a:outerShdw dist="19050" dir="5399999" algn="ctr" rotWithShape="0">
              <a:srgbClr val="3C160E">
                <a:alpha val="34902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>
            <p:custDataLst>
              <p:tags r:id="rId6"/>
            </p:custDataLst>
          </p:nvPr>
        </p:nvSpPr>
        <p:spPr>
          <a:xfrm>
            <a:off x="6467475" y="2933065"/>
            <a:ext cx="304800" cy="28575"/>
          </a:xfrm>
          <a:custGeom>
            <a:avLst/>
            <a:gdLst>
              <a:gd name="sw" fmla="*/ 1 w 480"/>
              <a:gd name="sh" fmla="*/ 1 h 45"/>
              <a:gd name="mins" fmla="min sw sh"/>
              <a:gd name="dsw" fmla="+- 0 sw mins"/>
              <a:gd name="dsh" fmla="+- 0 sh mins"/>
              <a:gd name="p0x0" fmla="*/ 22 w 480"/>
              <a:gd name="p0y0" fmla="*/ 0 h 45"/>
              <a:gd name="p0x1" fmla="*/ 457 w 480"/>
              <a:gd name="p0y1" fmla="*/ 0 h 45"/>
              <a:gd name="p0x2" fmla="*/ 469 w 480"/>
              <a:gd name="p0y2" fmla="*/ 0 h 45"/>
              <a:gd name="p0x3" fmla="*/ 480 w 480"/>
              <a:gd name="p0y3" fmla="*/ 10 h 45"/>
              <a:gd name="p0x4" fmla="*/ 480 w 480"/>
              <a:gd name="p0y4" fmla="*/ 22 h 45"/>
              <a:gd name="p0x5" fmla="*/ 480 w 480"/>
              <a:gd name="p0y5" fmla="*/ 34 h 45"/>
              <a:gd name="p0x6" fmla="*/ 469 w 480"/>
              <a:gd name="p0y6" fmla="*/ 45 h 45"/>
              <a:gd name="p0x7" fmla="*/ 457 w 480"/>
              <a:gd name="p0y7" fmla="*/ 45 h 45"/>
              <a:gd name="p0x8" fmla="*/ 22 w 480"/>
              <a:gd name="p0y8" fmla="*/ 45 h 45"/>
              <a:gd name="p0x9" fmla="*/ 10 w 480"/>
              <a:gd name="p0y9" fmla="*/ 45 h 45"/>
              <a:gd name="p0x10" fmla="*/ 0 w 480"/>
              <a:gd name="p0y10" fmla="*/ 34 h 45"/>
              <a:gd name="p0x11" fmla="*/ 0 w 480"/>
              <a:gd name="p0y11" fmla="*/ 22 h 45"/>
              <a:gd name="p0x12" fmla="*/ 0 w 480"/>
              <a:gd name="p0y12" fmla="*/ 10 h 45"/>
              <a:gd name="p0x13" fmla="*/ 10 w 480"/>
              <a:gd name="p0y13" fmla="*/ 0 h 45"/>
              <a:gd name="p0x14" fmla="*/ 22 w 480"/>
              <a:gd name="p0y14" fmla="*/ 0 h 4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FF774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7"/>
            </p:custDataLst>
          </p:nvPr>
        </p:nvSpPr>
        <p:spPr>
          <a:xfrm>
            <a:off x="690245" y="4490085"/>
            <a:ext cx="5305425" cy="1647825"/>
          </a:xfrm>
          <a:custGeom>
            <a:avLst/>
            <a:gdLst>
              <a:gd name="sw" fmla="*/ 1 w 8355"/>
              <a:gd name="sh" fmla="*/ 1 h 2595"/>
              <a:gd name="mins" fmla="min sw sh"/>
              <a:gd name="dsw" fmla="+- 0 sw mins"/>
              <a:gd name="dsh" fmla="+- 0 sh mins"/>
              <a:gd name="p0x0" fmla="*/ 240 w 8355"/>
              <a:gd name="p0y0" fmla="*/ 0 h 2595"/>
              <a:gd name="p0x1" fmla="*/ 8115 w 8355"/>
              <a:gd name="p0y1" fmla="*/ 0 h 2595"/>
              <a:gd name="p0x2" fmla="*/ 8247 w 8355"/>
              <a:gd name="p0y2" fmla="*/ 0 h 2595"/>
              <a:gd name="p0x3" fmla="*/ 8355 w 8355"/>
              <a:gd name="p0y3" fmla="*/ 107 h 2595"/>
              <a:gd name="p0x4" fmla="*/ 8355 w 8355"/>
              <a:gd name="p0y4" fmla="*/ 240 h 2595"/>
              <a:gd name="p0x5" fmla="*/ 8355 w 8355"/>
              <a:gd name="p0y5" fmla="*/ 2355 h 2595"/>
              <a:gd name="p0x6" fmla="*/ 8355 w 8355"/>
              <a:gd name="p0y6" fmla="*/ 2487 h 2595"/>
              <a:gd name="p0x7" fmla="*/ 8247 w 8355"/>
              <a:gd name="p0y7" fmla="*/ 2595 h 2595"/>
              <a:gd name="p0x8" fmla="*/ 8115 w 8355"/>
              <a:gd name="p0y8" fmla="*/ 2595 h 2595"/>
              <a:gd name="p0x9" fmla="*/ 240 w 8355"/>
              <a:gd name="p0y9" fmla="*/ 2595 h 2595"/>
              <a:gd name="p0x10" fmla="*/ 107 w 8355"/>
              <a:gd name="p0y10" fmla="*/ 2595 h 2595"/>
              <a:gd name="p0x11" fmla="*/ 0 w 8355"/>
              <a:gd name="p0y11" fmla="*/ 2487 h 2595"/>
              <a:gd name="p0x12" fmla="*/ 0 w 8355"/>
              <a:gd name="p0y12" fmla="*/ 2355 h 2595"/>
              <a:gd name="p0x13" fmla="*/ 0 w 8355"/>
              <a:gd name="p0y13" fmla="*/ 240 h 2595"/>
              <a:gd name="p0x14" fmla="*/ 0 w 8355"/>
              <a:gd name="p0y14" fmla="*/ 107 h 2595"/>
              <a:gd name="p0x15" fmla="*/ 107 w 8355"/>
              <a:gd name="p0y15" fmla="*/ 0 h 2595"/>
              <a:gd name="p0x16" fmla="*/ 240 w 8355"/>
              <a:gd name="p0y16" fmla="*/ 0 h 259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18039"/>
              </a:srgbClr>
            </a:solidFill>
            <a:prstDash val="solid"/>
          </a:ln>
          <a:effectLst>
            <a:outerShdw dist="19050" dir="5399999" algn="ctr" rotWithShape="0">
              <a:srgbClr val="3C160E">
                <a:alpha val="34902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8"/>
            </p:custDataLst>
          </p:nvPr>
        </p:nvSpPr>
        <p:spPr>
          <a:xfrm>
            <a:off x="962025" y="5333365"/>
            <a:ext cx="304800" cy="28575"/>
          </a:xfrm>
          <a:custGeom>
            <a:avLst/>
            <a:gdLst>
              <a:gd name="sw" fmla="*/ 1 w 480"/>
              <a:gd name="sh" fmla="*/ 1 h 45"/>
              <a:gd name="mins" fmla="min sw sh"/>
              <a:gd name="dsw" fmla="+- 0 sw mins"/>
              <a:gd name="dsh" fmla="+- 0 sh mins"/>
              <a:gd name="p0x0" fmla="*/ 22 w 480"/>
              <a:gd name="p0y0" fmla="*/ 0 h 45"/>
              <a:gd name="p0x1" fmla="*/ 457 w 480"/>
              <a:gd name="p0y1" fmla="*/ 0 h 45"/>
              <a:gd name="p0x2" fmla="*/ 469 w 480"/>
              <a:gd name="p0y2" fmla="*/ 0 h 45"/>
              <a:gd name="p0x3" fmla="*/ 480 w 480"/>
              <a:gd name="p0y3" fmla="*/ 10 h 45"/>
              <a:gd name="p0x4" fmla="*/ 480 w 480"/>
              <a:gd name="p0y4" fmla="*/ 22 h 45"/>
              <a:gd name="p0x5" fmla="*/ 480 w 480"/>
              <a:gd name="p0y5" fmla="*/ 34 h 45"/>
              <a:gd name="p0x6" fmla="*/ 469 w 480"/>
              <a:gd name="p0y6" fmla="*/ 45 h 45"/>
              <a:gd name="p0x7" fmla="*/ 457 w 480"/>
              <a:gd name="p0y7" fmla="*/ 45 h 45"/>
              <a:gd name="p0x8" fmla="*/ 22 w 480"/>
              <a:gd name="p0y8" fmla="*/ 45 h 45"/>
              <a:gd name="p0x9" fmla="*/ 10 w 480"/>
              <a:gd name="p0y9" fmla="*/ 45 h 45"/>
              <a:gd name="p0x10" fmla="*/ 0 w 480"/>
              <a:gd name="p0y10" fmla="*/ 34 h 45"/>
              <a:gd name="p0x11" fmla="*/ 0 w 480"/>
              <a:gd name="p0y11" fmla="*/ 22 h 45"/>
              <a:gd name="p0x12" fmla="*/ 0 w 480"/>
              <a:gd name="p0y12" fmla="*/ 10 h 45"/>
              <a:gd name="p0x13" fmla="*/ 10 w 480"/>
              <a:gd name="p0y13" fmla="*/ 0 h 45"/>
              <a:gd name="p0x14" fmla="*/ 22 w 480"/>
              <a:gd name="p0y14" fmla="*/ 0 h 4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FF774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>
            <p:custDataLst>
              <p:tags r:id="rId9"/>
            </p:custDataLst>
          </p:nvPr>
        </p:nvSpPr>
        <p:spPr>
          <a:xfrm>
            <a:off x="6043930" y="4490085"/>
            <a:ext cx="5305425" cy="1647825"/>
          </a:xfrm>
          <a:custGeom>
            <a:avLst/>
            <a:gdLst>
              <a:gd name="sw" fmla="*/ 1 w 8355"/>
              <a:gd name="sh" fmla="*/ 1 h 2595"/>
              <a:gd name="mins" fmla="min sw sh"/>
              <a:gd name="dsw" fmla="+- 0 sw mins"/>
              <a:gd name="dsh" fmla="+- 0 sh mins"/>
              <a:gd name="p0x0" fmla="*/ 240 w 8355"/>
              <a:gd name="p0y0" fmla="*/ 0 h 2595"/>
              <a:gd name="p0x1" fmla="*/ 8115 w 8355"/>
              <a:gd name="p0y1" fmla="*/ 0 h 2595"/>
              <a:gd name="p0x2" fmla="*/ 8247 w 8355"/>
              <a:gd name="p0y2" fmla="*/ 0 h 2595"/>
              <a:gd name="p0x3" fmla="*/ 8355 w 8355"/>
              <a:gd name="p0y3" fmla="*/ 107 h 2595"/>
              <a:gd name="p0x4" fmla="*/ 8355 w 8355"/>
              <a:gd name="p0y4" fmla="*/ 240 h 2595"/>
              <a:gd name="p0x5" fmla="*/ 8355 w 8355"/>
              <a:gd name="p0y5" fmla="*/ 2355 h 2595"/>
              <a:gd name="p0x6" fmla="*/ 8355 w 8355"/>
              <a:gd name="p0y6" fmla="*/ 2487 h 2595"/>
              <a:gd name="p0x7" fmla="*/ 8247 w 8355"/>
              <a:gd name="p0y7" fmla="*/ 2595 h 2595"/>
              <a:gd name="p0x8" fmla="*/ 8115 w 8355"/>
              <a:gd name="p0y8" fmla="*/ 2595 h 2595"/>
              <a:gd name="p0x9" fmla="*/ 240 w 8355"/>
              <a:gd name="p0y9" fmla="*/ 2595 h 2595"/>
              <a:gd name="p0x10" fmla="*/ 107 w 8355"/>
              <a:gd name="p0y10" fmla="*/ 2595 h 2595"/>
              <a:gd name="p0x11" fmla="*/ 0 w 8355"/>
              <a:gd name="p0y11" fmla="*/ 2487 h 2595"/>
              <a:gd name="p0x12" fmla="*/ 0 w 8355"/>
              <a:gd name="p0y12" fmla="*/ 2355 h 2595"/>
              <a:gd name="p0x13" fmla="*/ 0 w 8355"/>
              <a:gd name="p0y13" fmla="*/ 240 h 2595"/>
              <a:gd name="p0x14" fmla="*/ 0 w 8355"/>
              <a:gd name="p0y14" fmla="*/ 107 h 2595"/>
              <a:gd name="p0x15" fmla="*/ 107 w 8355"/>
              <a:gd name="p0y15" fmla="*/ 0 h 2595"/>
              <a:gd name="p0x16" fmla="*/ 240 w 8355"/>
              <a:gd name="p0y16" fmla="*/ 0 h 259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18039"/>
              </a:srgbClr>
            </a:solidFill>
            <a:prstDash val="solid"/>
          </a:ln>
          <a:effectLst>
            <a:outerShdw dist="19050" dir="5399999" algn="ctr" rotWithShape="0">
              <a:srgbClr val="3C160E">
                <a:alpha val="34902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>
            <p:custDataLst>
              <p:tags r:id="rId10"/>
            </p:custDataLst>
          </p:nvPr>
        </p:nvSpPr>
        <p:spPr>
          <a:xfrm>
            <a:off x="6467475" y="5333365"/>
            <a:ext cx="304800" cy="28575"/>
          </a:xfrm>
          <a:custGeom>
            <a:avLst/>
            <a:gdLst>
              <a:gd name="sw" fmla="*/ 1 w 480"/>
              <a:gd name="sh" fmla="*/ 1 h 45"/>
              <a:gd name="mins" fmla="min sw sh"/>
              <a:gd name="dsw" fmla="+- 0 sw mins"/>
              <a:gd name="dsh" fmla="+- 0 sh mins"/>
              <a:gd name="p0x0" fmla="*/ 22 w 480"/>
              <a:gd name="p0y0" fmla="*/ 0 h 45"/>
              <a:gd name="p0x1" fmla="*/ 457 w 480"/>
              <a:gd name="p0y1" fmla="*/ 0 h 45"/>
              <a:gd name="p0x2" fmla="*/ 469 w 480"/>
              <a:gd name="p0y2" fmla="*/ 0 h 45"/>
              <a:gd name="p0x3" fmla="*/ 480 w 480"/>
              <a:gd name="p0y3" fmla="*/ 10 h 45"/>
              <a:gd name="p0x4" fmla="*/ 480 w 480"/>
              <a:gd name="p0y4" fmla="*/ 22 h 45"/>
              <a:gd name="p0x5" fmla="*/ 480 w 480"/>
              <a:gd name="p0y5" fmla="*/ 34 h 45"/>
              <a:gd name="p0x6" fmla="*/ 469 w 480"/>
              <a:gd name="p0y6" fmla="*/ 45 h 45"/>
              <a:gd name="p0x7" fmla="*/ 457 w 480"/>
              <a:gd name="p0y7" fmla="*/ 45 h 45"/>
              <a:gd name="p0x8" fmla="*/ 22 w 480"/>
              <a:gd name="p0y8" fmla="*/ 45 h 45"/>
              <a:gd name="p0x9" fmla="*/ 10 w 480"/>
              <a:gd name="p0y9" fmla="*/ 45 h 45"/>
              <a:gd name="p0x10" fmla="*/ 0 w 480"/>
              <a:gd name="p0y10" fmla="*/ 34 h 45"/>
              <a:gd name="p0x11" fmla="*/ 0 w 480"/>
              <a:gd name="p0y11" fmla="*/ 22 h 45"/>
              <a:gd name="p0x12" fmla="*/ 0 w 480"/>
              <a:gd name="p0y12" fmla="*/ 10 h 45"/>
              <a:gd name="p0x13" fmla="*/ 10 w 480"/>
              <a:gd name="p0y13" fmla="*/ 0 h 45"/>
              <a:gd name="p0x14" fmla="*/ 22 w 480"/>
              <a:gd name="p0y14" fmla="*/ 0 h 4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FF774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962025" y="2413953"/>
            <a:ext cx="4762500" cy="4238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3000" b="1">
                <a:solidFill>
                  <a:srgbClr val="FF774D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sz="3000" b="1">
              <a:solidFill>
                <a:srgbClr val="FF774D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6467475" y="2413953"/>
            <a:ext cx="4762500" cy="4238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3000" b="1">
                <a:solidFill>
                  <a:srgbClr val="FF774D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sz="3000" b="1">
              <a:solidFill>
                <a:srgbClr val="FF774D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962025" y="4814253"/>
            <a:ext cx="4762500" cy="4238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3000" b="1">
                <a:solidFill>
                  <a:srgbClr val="FF774D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sz="3000" b="1">
              <a:solidFill>
                <a:srgbClr val="FF774D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6467475" y="4814253"/>
            <a:ext cx="4762500" cy="4238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3000" b="1">
                <a:solidFill>
                  <a:srgbClr val="FF774D">
                    <a:alpha val="8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sz="3000" b="1">
              <a:solidFill>
                <a:srgbClr val="FF774D">
                  <a:alpha val="8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7244080" y="2302510"/>
            <a:ext cx="4105275" cy="3441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正确政绩观的核心要义与实践要求</a:t>
            </a:r>
            <a:endParaRPr lang="zh-CN" altLang="en-US"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7101205" y="4766945"/>
            <a:ext cx="4105275" cy="3441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以正确政绩观引领财务和</a:t>
            </a:r>
            <a:endParaRPr lang="zh-CN" altLang="en-US"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共青团工作高质量发展</a:t>
            </a:r>
            <a:endParaRPr lang="zh-CN" altLang="en-US"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1619250" y="4751070"/>
            <a:ext cx="4105275" cy="3441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25000"/>
              </a:lnSpc>
            </a:pPr>
            <a:r>
              <a:rPr lang="zh-CN" altLang="en-US" sz="28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</a:rPr>
              <a:t>政绩观偏差的表现与警示</a:t>
            </a:r>
            <a:endParaRPr lang="zh-CN" altLang="en-US" sz="28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>
          <a:xfrm>
            <a:off x="22860" y="2887980"/>
            <a:ext cx="12192635" cy="1524000"/>
          </a:xfrm>
          <a:effectLst/>
        </p:spPr>
        <p:txBody>
          <a:bodyPr>
            <a:normAutofit/>
          </a:bodyPr>
          <a:p>
            <a: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</a:rPr>
              <a:t>深刻认识树立和践行正确政绩观的重大意义</a:t>
            </a:r>
            <a:endParaRPr lang="zh-CN" altLang="en-US" sz="4400" b="1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5332441" y="827257"/>
            <a:ext cx="1527175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r>
              <a:rPr lang="zh-CN" altLang="en-US">
                <a:latin typeface="方正粗黑宋简体" panose="02000000000000000000" charset="-122"/>
                <a:ea typeface="方正粗黑宋简体" panose="02000000000000000000" charset="-122"/>
              </a:rPr>
              <a:t>壹</a:t>
            </a:r>
            <a:endParaRPr lang="zh-CN" altLang="en-US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575945" y="1109345"/>
            <a:ext cx="11039475" cy="3286125"/>
          </a:xfrm>
          <a:custGeom>
            <a:avLst/>
            <a:gdLst>
              <a:gd name="sw" fmla="*/ 1 w 17385"/>
              <a:gd name="sh" fmla="*/ 1 h 5175"/>
              <a:gd name="mins" fmla="min sw sh"/>
              <a:gd name="dsw" fmla="+- 0 sw mins"/>
              <a:gd name="dsh" fmla="+- 0 sh mins"/>
              <a:gd name="p0x0" fmla="*/ 120 w 17385"/>
              <a:gd name="p0y0" fmla="*/ 0 h 5175"/>
              <a:gd name="p0x1" fmla="*/ 17265 w 17385"/>
              <a:gd name="p0y1" fmla="*/ 0 h 5175"/>
              <a:gd name="p0x2" fmla="*/ 17331 w 17385"/>
              <a:gd name="p0y2" fmla="*/ 0 h 5175"/>
              <a:gd name="p0x3" fmla="*/ 17385 w 17385"/>
              <a:gd name="p0y3" fmla="*/ 53 h 5175"/>
              <a:gd name="p0x4" fmla="*/ 17385 w 17385"/>
              <a:gd name="p0y4" fmla="*/ 120 h 5175"/>
              <a:gd name="p0x5" fmla="*/ 17385 w 17385"/>
              <a:gd name="p0y5" fmla="*/ 5055 h 5175"/>
              <a:gd name="p0x6" fmla="*/ 17385 w 17385"/>
              <a:gd name="p0y6" fmla="*/ 5121 h 5175"/>
              <a:gd name="p0x7" fmla="*/ 17331 w 17385"/>
              <a:gd name="p0y7" fmla="*/ 5175 h 5175"/>
              <a:gd name="p0x8" fmla="*/ 17265 w 17385"/>
              <a:gd name="p0y8" fmla="*/ 5175 h 5175"/>
              <a:gd name="p0x9" fmla="*/ 120 w 17385"/>
              <a:gd name="p0y9" fmla="*/ 5175 h 5175"/>
              <a:gd name="p0x10" fmla="*/ 53 w 17385"/>
              <a:gd name="p0y10" fmla="*/ 5175 h 5175"/>
              <a:gd name="p0x11" fmla="*/ 0 w 17385"/>
              <a:gd name="p0y11" fmla="*/ 5121 h 5175"/>
              <a:gd name="p0x12" fmla="*/ 0 w 17385"/>
              <a:gd name="p0y12" fmla="*/ 5055 h 5175"/>
              <a:gd name="p0x13" fmla="*/ 0 w 17385"/>
              <a:gd name="p0y13" fmla="*/ 120 h 5175"/>
              <a:gd name="p0x14" fmla="*/ 0 w 17385"/>
              <a:gd name="p0y14" fmla="*/ 53 h 5175"/>
              <a:gd name="p0x15" fmla="*/ 53 w 17385"/>
              <a:gd name="p0y15" fmla="*/ 0 h 5175"/>
              <a:gd name="p0x16" fmla="*/ 120 w 17385"/>
              <a:gd name="p0y16" fmla="*/ 0 h 517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/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33425" y="1189673"/>
            <a:ext cx="857098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1211078" y="3628072"/>
            <a:ext cx="857097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575945" y="4801235"/>
            <a:ext cx="3546475" cy="828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1" name="任意多边形 10"/>
          <p:cNvSpPr/>
          <p:nvPr>
            <p:custDataLst>
              <p:tags r:id="rId5"/>
            </p:custDataLst>
          </p:nvPr>
        </p:nvSpPr>
        <p:spPr>
          <a:xfrm>
            <a:off x="733425" y="500634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273" t="-3067" r="-2273" b="-3067"/>
          <a:stretch>
            <a:fillRect/>
          </a:stretch>
        </p:blipFill>
        <p:spPr>
          <a:xfrm>
            <a:off x="833120" y="5086985"/>
            <a:ext cx="219075" cy="25273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266825" y="4918710"/>
            <a:ext cx="282638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党的二十届四中全会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战略部署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任意多边形 14"/>
          <p:cNvSpPr/>
          <p:nvPr>
            <p:custDataLst>
              <p:tags r:id="rId10"/>
            </p:custDataLst>
          </p:nvPr>
        </p:nvSpPr>
        <p:spPr>
          <a:xfrm>
            <a:off x="4322445" y="4801235"/>
            <a:ext cx="3546475" cy="828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6" name="任意多边形 15"/>
          <p:cNvSpPr/>
          <p:nvPr>
            <p:custDataLst>
              <p:tags r:id="rId11"/>
            </p:custDataLst>
          </p:nvPr>
        </p:nvSpPr>
        <p:spPr>
          <a:xfrm>
            <a:off x="4479925" y="500634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2000" t="-10303" r="-2000" b="-10303"/>
          <a:stretch>
            <a:fillRect/>
          </a:stretch>
        </p:blipFill>
        <p:spPr>
          <a:xfrm>
            <a:off x="4565650" y="5086985"/>
            <a:ext cx="247650" cy="25273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5013325" y="4918710"/>
            <a:ext cx="280797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践行党的根本宗旨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夯实党的执政根基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16"/>
            </p:custDataLst>
          </p:nvPr>
        </p:nvSpPr>
        <p:spPr>
          <a:xfrm>
            <a:off x="8068945" y="4801235"/>
            <a:ext cx="3546475" cy="828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1" name="任意多边形 20"/>
          <p:cNvSpPr/>
          <p:nvPr>
            <p:custDataLst>
              <p:tags r:id="rId17"/>
            </p:custDataLst>
          </p:nvPr>
        </p:nvSpPr>
        <p:spPr>
          <a:xfrm>
            <a:off x="8226425" y="500634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-2000" t="-5278" r="-2000" b="-5278"/>
          <a:stretch>
            <a:fillRect/>
          </a:stretch>
        </p:blipFill>
        <p:spPr>
          <a:xfrm>
            <a:off x="8312150" y="5086985"/>
            <a:ext cx="247650" cy="25273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8759825" y="4918710"/>
            <a:ext cx="278574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巩固集中学习教育成果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4000"/>
              </a:lnSpc>
            </a:pPr>
            <a:r>
              <a:rPr lang="zh-CN" altLang="en-US"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全面从严治党</a:t>
            </a:r>
            <a:endParaRPr lang="zh-CN" altLang="en-US" sz="21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2"/>
            </p:custDataLst>
          </p:nvPr>
        </p:nvSpPr>
        <p:spPr>
          <a:xfrm>
            <a:off x="1590475" y="1872612"/>
            <a:ext cx="9330437" cy="4695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>
              <a:lnSpc>
                <a:spcPct val="104000"/>
              </a:lnSpc>
            </a:pPr>
            <a:r>
              <a:rPr sz="36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共产党人必须牢记，为民造福是最大政绩</a:t>
            </a:r>
            <a:endParaRPr sz="36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3"/>
            </p:custDataLst>
          </p:nvPr>
        </p:nvSpPr>
        <p:spPr>
          <a:xfrm>
            <a:off x="6830161" y="2774037"/>
            <a:ext cx="4573354" cy="40133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ctr"/>
            <a:r>
              <a:rPr lang="en-US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习近平总书记重要论述</a:t>
            </a:r>
            <a:endParaRPr 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4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 深刻认识树立和践行正确政绩观的重大意义</a:t>
            </a: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>
          <a:xfrm>
            <a:off x="22860" y="2887980"/>
            <a:ext cx="12192635" cy="1524000"/>
          </a:xfrm>
          <a:effectLst/>
        </p:spPr>
        <p:txBody>
          <a:bodyPr>
            <a:normAutofit/>
          </a:bodyPr>
          <a:p>
            <a: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  <a:sym typeface="+mn-ea"/>
              </a:rPr>
              <a:t>正确政绩观的核心要义与实践要求</a:t>
            </a:r>
            <a:endParaRPr lang="zh-CN" altLang="en-US" sz="4400" b="1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5332441" y="827257"/>
            <a:ext cx="1527175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r>
              <a:rPr lang="zh-CN" altLang="en-US">
                <a:latin typeface="方正粗黑宋简体" panose="02000000000000000000" charset="-122"/>
                <a:ea typeface="方正粗黑宋简体" panose="02000000000000000000" charset="-122"/>
              </a:rPr>
              <a:t>贰</a:t>
            </a:r>
            <a:endParaRPr lang="zh-CN" altLang="en-US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二、正确政绩观的核心要义与实践要求</a:t>
            </a: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575945" y="1180465"/>
            <a:ext cx="11039475" cy="2509520"/>
          </a:xfrm>
          <a:custGeom>
            <a:avLst/>
            <a:gdLst>
              <a:gd name="sw" fmla="*/ 1 w 17385"/>
              <a:gd name="sh" fmla="*/ 1 h 5175"/>
              <a:gd name="mins" fmla="min sw sh"/>
              <a:gd name="dsw" fmla="+- 0 sw mins"/>
              <a:gd name="dsh" fmla="+- 0 sh mins"/>
              <a:gd name="p0x0" fmla="*/ 120 w 17385"/>
              <a:gd name="p0y0" fmla="*/ 0 h 5175"/>
              <a:gd name="p0x1" fmla="*/ 17265 w 17385"/>
              <a:gd name="p0y1" fmla="*/ 0 h 5175"/>
              <a:gd name="p0x2" fmla="*/ 17331 w 17385"/>
              <a:gd name="p0y2" fmla="*/ 0 h 5175"/>
              <a:gd name="p0x3" fmla="*/ 17385 w 17385"/>
              <a:gd name="p0y3" fmla="*/ 53 h 5175"/>
              <a:gd name="p0x4" fmla="*/ 17385 w 17385"/>
              <a:gd name="p0y4" fmla="*/ 120 h 5175"/>
              <a:gd name="p0x5" fmla="*/ 17385 w 17385"/>
              <a:gd name="p0y5" fmla="*/ 5055 h 5175"/>
              <a:gd name="p0x6" fmla="*/ 17385 w 17385"/>
              <a:gd name="p0y6" fmla="*/ 5121 h 5175"/>
              <a:gd name="p0x7" fmla="*/ 17331 w 17385"/>
              <a:gd name="p0y7" fmla="*/ 5175 h 5175"/>
              <a:gd name="p0x8" fmla="*/ 17265 w 17385"/>
              <a:gd name="p0y8" fmla="*/ 5175 h 5175"/>
              <a:gd name="p0x9" fmla="*/ 120 w 17385"/>
              <a:gd name="p0y9" fmla="*/ 5175 h 5175"/>
              <a:gd name="p0x10" fmla="*/ 53 w 17385"/>
              <a:gd name="p0y10" fmla="*/ 5175 h 5175"/>
              <a:gd name="p0x11" fmla="*/ 0 w 17385"/>
              <a:gd name="p0y11" fmla="*/ 5121 h 5175"/>
              <a:gd name="p0x12" fmla="*/ 0 w 17385"/>
              <a:gd name="p0y12" fmla="*/ 5055 h 5175"/>
              <a:gd name="p0x13" fmla="*/ 0 w 17385"/>
              <a:gd name="p0y13" fmla="*/ 120 h 5175"/>
              <a:gd name="p0x14" fmla="*/ 0 w 17385"/>
              <a:gd name="p0y14" fmla="*/ 53 h 5175"/>
              <a:gd name="p0x15" fmla="*/ 53 w 17385"/>
              <a:gd name="p0y15" fmla="*/ 0 h 5175"/>
              <a:gd name="p0x16" fmla="*/ 120 w 17385"/>
              <a:gd name="p0y16" fmla="*/ 0 h 517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/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672465" y="1260793"/>
            <a:ext cx="857098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4"/>
            </p:custDataLst>
          </p:nvPr>
        </p:nvSpPr>
        <p:spPr>
          <a:xfrm>
            <a:off x="575945" y="4130675"/>
            <a:ext cx="3546475" cy="17811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>
            <a:off x="7334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273" t="-3067" r="-2273" b="-3067"/>
          <a:stretch>
            <a:fillRect/>
          </a:stretch>
        </p:blipFill>
        <p:spPr>
          <a:xfrm>
            <a:off x="833120" y="4416425"/>
            <a:ext cx="219075" cy="252730"/>
          </a:xfrm>
          <a:prstGeom prst="rect">
            <a:avLst/>
          </a:prstGeom>
        </p:spPr>
      </p:pic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568960" y="5105400"/>
            <a:ext cx="355346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在师生、在青年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任意多边形 33"/>
          <p:cNvSpPr/>
          <p:nvPr>
            <p:custDataLst>
              <p:tags r:id="rId10"/>
            </p:custDataLst>
          </p:nvPr>
        </p:nvSpPr>
        <p:spPr>
          <a:xfrm>
            <a:off x="4322445" y="4130675"/>
            <a:ext cx="3546475" cy="1844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5" name="任意多边形 34"/>
          <p:cNvSpPr/>
          <p:nvPr>
            <p:custDataLst>
              <p:tags r:id="rId11"/>
            </p:custDataLst>
          </p:nvPr>
        </p:nvSpPr>
        <p:spPr>
          <a:xfrm>
            <a:off x="44799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2000" t="-10303" r="-2000" b="-10303"/>
          <a:stretch>
            <a:fillRect/>
          </a:stretch>
        </p:blipFill>
        <p:spPr>
          <a:xfrm>
            <a:off x="4565650" y="4416425"/>
            <a:ext cx="247650" cy="252730"/>
          </a:xfrm>
          <a:prstGeom prst="rect">
            <a:avLst/>
          </a:prstGeom>
        </p:spPr>
      </p:pic>
      <p:sp>
        <p:nvSpPr>
          <p:cNvPr id="38" name="任意多边形 37"/>
          <p:cNvSpPr/>
          <p:nvPr>
            <p:custDataLst>
              <p:tags r:id="rId15"/>
            </p:custDataLst>
          </p:nvPr>
        </p:nvSpPr>
        <p:spPr>
          <a:xfrm>
            <a:off x="8068945" y="4130675"/>
            <a:ext cx="3546475" cy="1844675"/>
          </a:xfrm>
          <a:custGeom>
            <a:avLst/>
            <a:gdLst>
              <a:gd name="sw" fmla="*/ 1 w 5585"/>
              <a:gd name="sh" fmla="*/ 1 h 1305"/>
              <a:gd name="mins" fmla="min sw sh"/>
              <a:gd name="dsw" fmla="+- 0 sw mins"/>
              <a:gd name="dsh" fmla="+- 0 sh mins"/>
              <a:gd name="p0x0" fmla="*/ 120 w 5585"/>
              <a:gd name="p0y0" fmla="*/ 0 h 1305"/>
              <a:gd name="p0x1" fmla="*/ 5465 w 5585"/>
              <a:gd name="p0y1" fmla="*/ 0 h 1305"/>
              <a:gd name="p0x2" fmla="*/ 5531 w 5585"/>
              <a:gd name="p0y2" fmla="*/ 0 h 1305"/>
              <a:gd name="p0x3" fmla="*/ 5585 w 5585"/>
              <a:gd name="p0y3" fmla="*/ 53 h 1305"/>
              <a:gd name="p0x4" fmla="*/ 5585 w 5585"/>
              <a:gd name="p0y4" fmla="*/ 120 h 1305"/>
              <a:gd name="p0x5" fmla="*/ 5585 w 5585"/>
              <a:gd name="p0y5" fmla="*/ 1185 h 1305"/>
              <a:gd name="p0x6" fmla="*/ 5585 w 5585"/>
              <a:gd name="p0y6" fmla="*/ 1251 h 1305"/>
              <a:gd name="p0x7" fmla="*/ 5531 w 5585"/>
              <a:gd name="p0y7" fmla="*/ 1305 h 1305"/>
              <a:gd name="p0x8" fmla="*/ 5465 w 5585"/>
              <a:gd name="p0y8" fmla="*/ 1305 h 1305"/>
              <a:gd name="p0x9" fmla="*/ 120 w 5585"/>
              <a:gd name="p0y9" fmla="*/ 1305 h 1305"/>
              <a:gd name="p0x10" fmla="*/ 53 w 5585"/>
              <a:gd name="p0y10" fmla="*/ 1305 h 1305"/>
              <a:gd name="p0x11" fmla="*/ 0 w 5585"/>
              <a:gd name="p0y11" fmla="*/ 1251 h 1305"/>
              <a:gd name="p0x12" fmla="*/ 0 w 5585"/>
              <a:gd name="p0y12" fmla="*/ 1185 h 1305"/>
              <a:gd name="p0x13" fmla="*/ 0 w 5585"/>
              <a:gd name="p0y13" fmla="*/ 120 h 1305"/>
              <a:gd name="p0x14" fmla="*/ 0 w 5585"/>
              <a:gd name="p0y14" fmla="*/ 53 h 1305"/>
              <a:gd name="p0x15" fmla="*/ 53 w 5585"/>
              <a:gd name="p0y15" fmla="*/ 0 h 1305"/>
              <a:gd name="p0x16" fmla="*/ 120 w 5585"/>
              <a:gd name="p0y16" fmla="*/ 0 h 1305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9" name="任意多边形 38"/>
          <p:cNvSpPr/>
          <p:nvPr>
            <p:custDataLst>
              <p:tags r:id="rId16"/>
            </p:custDataLst>
          </p:nvPr>
        </p:nvSpPr>
        <p:spPr>
          <a:xfrm>
            <a:off x="8226425" y="4335780"/>
            <a:ext cx="419100" cy="419100"/>
          </a:xfrm>
          <a:custGeom>
            <a:avLst/>
            <a:gdLst>
              <a:gd name="sw" fmla="*/ 1 w 660"/>
              <a:gd name="sh" fmla="*/ 1 h 660"/>
              <a:gd name="mins" fmla="min sw sh"/>
              <a:gd name="dsw" fmla="+- 0 sw mins"/>
              <a:gd name="dsh" fmla="+- 0 sh mins"/>
              <a:gd name="p0x0" fmla="*/ 120 w 660"/>
              <a:gd name="p0y0" fmla="*/ 0 h 660"/>
              <a:gd name="p0x1" fmla="*/ 540 w 660"/>
              <a:gd name="p0y1" fmla="*/ 0 h 660"/>
              <a:gd name="p0x2" fmla="*/ 606 w 660"/>
              <a:gd name="p0y2" fmla="*/ 0 h 660"/>
              <a:gd name="p0x3" fmla="*/ 660 w 660"/>
              <a:gd name="p0y3" fmla="*/ 53 h 660"/>
              <a:gd name="p0x4" fmla="*/ 660 w 660"/>
              <a:gd name="p0y4" fmla="*/ 120 h 660"/>
              <a:gd name="p0x5" fmla="*/ 660 w 660"/>
              <a:gd name="p0y5" fmla="*/ 540 h 660"/>
              <a:gd name="p0x6" fmla="*/ 660 w 660"/>
              <a:gd name="p0y6" fmla="*/ 606 h 660"/>
              <a:gd name="p0x7" fmla="*/ 606 w 660"/>
              <a:gd name="p0y7" fmla="*/ 660 h 660"/>
              <a:gd name="p0x8" fmla="*/ 540 w 660"/>
              <a:gd name="p0y8" fmla="*/ 660 h 660"/>
              <a:gd name="p0x9" fmla="*/ 120 w 660"/>
              <a:gd name="p0y9" fmla="*/ 660 h 660"/>
              <a:gd name="p0x10" fmla="*/ 53 w 660"/>
              <a:gd name="p0y10" fmla="*/ 660 h 660"/>
              <a:gd name="p0x11" fmla="*/ 0 w 660"/>
              <a:gd name="p0y11" fmla="*/ 606 h 660"/>
              <a:gd name="p0x12" fmla="*/ 0 w 660"/>
              <a:gd name="p0y12" fmla="*/ 540 h 660"/>
              <a:gd name="p0x13" fmla="*/ 0 w 660"/>
              <a:gd name="p0y13" fmla="*/ 120 h 660"/>
              <a:gd name="p0x14" fmla="*/ 0 w 660"/>
              <a:gd name="p0y14" fmla="*/ 53 h 660"/>
              <a:gd name="p0x15" fmla="*/ 53 w 660"/>
              <a:gd name="p0y15" fmla="*/ 0 h 660"/>
              <a:gd name="p0x16" fmla="*/ 120 w 660"/>
              <a:gd name="p0y16" fmla="*/ 0 h 660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774D">
              <a:alpha val="18039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-2000" t="-5278" r="-2000" b="-5278"/>
          <a:stretch>
            <a:fillRect/>
          </a:stretch>
        </p:blipFill>
        <p:spPr>
          <a:xfrm>
            <a:off x="8312150" y="4416425"/>
            <a:ext cx="247650" cy="252730"/>
          </a:xfrm>
          <a:prstGeom prst="rect">
            <a:avLst/>
          </a:prstGeom>
        </p:spPr>
      </p:pic>
      <p:sp>
        <p:nvSpPr>
          <p:cNvPr id="42" name="文本框 41"/>
          <p:cNvSpPr txBox="1"/>
          <p:nvPr>
            <p:custDataLst>
              <p:tags r:id="rId20"/>
            </p:custDataLst>
          </p:nvPr>
        </p:nvSpPr>
        <p:spPr>
          <a:xfrm>
            <a:off x="1081405" y="1367155"/>
            <a:ext cx="10029190" cy="469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功成不必在我</a:t>
            </a:r>
            <a:r>
              <a:rPr lang="en-US" altLang="zh-CN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一张蓝图绘到底</a:t>
            </a:r>
            <a:r>
              <a:rPr lang="en-US" altLang="zh-CN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要立志做大事，不要立志做大官，做青年友、不做青年‘官’，多为青年计、少为自己谋。</a:t>
            </a:r>
            <a:r>
              <a:rPr lang="en-US" altLang="zh-CN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24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spc="54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抓而不紧，等于不抓；抓而不实，等于白抓</a:t>
            </a:r>
            <a:endParaRPr lang="zh-CN" altLang="en-US" sz="2400" b="1" spc="54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21"/>
            </p:custDataLst>
          </p:nvPr>
        </p:nvSpPr>
        <p:spPr>
          <a:xfrm>
            <a:off x="11026928" y="2949892"/>
            <a:ext cx="857097" cy="68294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83000"/>
              </a:lnSpc>
            </a:pPr>
            <a:r>
              <a:rPr sz="4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"</a:t>
            </a:r>
            <a:endParaRPr sz="4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2"/>
            </p:custDataLst>
          </p:nvPr>
        </p:nvSpPr>
        <p:spPr>
          <a:xfrm>
            <a:off x="576580" y="447103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政绩为谁而树</a:t>
            </a:r>
            <a:endParaRPr lang="zh-CN" altLang="en-US" sz="2800" b="1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3"/>
            </p:custDataLst>
          </p:nvPr>
        </p:nvSpPr>
        <p:spPr>
          <a:xfrm>
            <a:off x="4351655" y="447103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树什么样的政绩</a:t>
            </a:r>
            <a:endParaRPr lang="zh-CN" altLang="en-US" sz="2800" b="1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4"/>
            </p:custDataLst>
          </p:nvPr>
        </p:nvSpPr>
        <p:spPr>
          <a:xfrm>
            <a:off x="8126730" y="4471035"/>
            <a:ext cx="354584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靠什么树政绩</a:t>
            </a:r>
            <a:endParaRPr lang="zh-CN" altLang="en-US" sz="2800" b="1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5"/>
            </p:custDataLst>
          </p:nvPr>
        </p:nvSpPr>
        <p:spPr>
          <a:xfrm>
            <a:off x="4319270" y="5100320"/>
            <a:ext cx="355346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在育人、在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6"/>
            </p:custDataLst>
          </p:nvPr>
        </p:nvSpPr>
        <p:spPr>
          <a:xfrm>
            <a:off x="8068945" y="5120640"/>
            <a:ext cx="355346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关键在实干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>
          <a:xfrm>
            <a:off x="22860" y="2887980"/>
            <a:ext cx="12192635" cy="1524000"/>
          </a:xfrm>
          <a:effectLst/>
        </p:spPr>
        <p:txBody>
          <a:bodyPr>
            <a:normAutofit/>
          </a:bodyPr>
          <a:p>
            <a: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</a:rPr>
              <a:t>政绩观偏差的表现与警示</a:t>
            </a:r>
            <a:endParaRPr lang="zh-CN" altLang="en-US" sz="4400" b="1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5332441" y="827257"/>
            <a:ext cx="1527175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r>
              <a:rPr lang="zh-CN" altLang="en-US">
                <a:latin typeface="方正粗黑宋简体" panose="02000000000000000000" charset="-122"/>
                <a:ea typeface="方正粗黑宋简体" panose="02000000000000000000" charset="-122"/>
              </a:rPr>
              <a:t>叁</a:t>
            </a:r>
            <a:endParaRPr lang="zh-CN" altLang="en-US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3400" y="357188"/>
            <a:ext cx="11125200" cy="500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三、政绩观偏差的表现与警示</a:t>
            </a: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altLang="zh-CN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六重</a:t>
            </a: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六轻</a:t>
            </a:r>
            <a:r>
              <a:rPr lang="en-US" altLang="zh-CN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3000" b="1">
                <a:solidFill>
                  <a:srgbClr val="FFF9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endParaRPr lang="zh-CN" altLang="en-US" sz="3000" b="1">
              <a:solidFill>
                <a:srgbClr val="FFF9F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941" t="-7917" r="-2941" b="-7917"/>
          <a:stretch>
            <a:fillRect/>
          </a:stretch>
        </p:blipFill>
        <p:spPr>
          <a:xfrm>
            <a:off x="760730" y="2814320"/>
            <a:ext cx="388620" cy="400685"/>
          </a:xfrm>
          <a:prstGeom prst="rect">
            <a:avLst/>
          </a:prstGeom>
        </p:spPr>
      </p:pic>
      <p:sp>
        <p:nvSpPr>
          <p:cNvPr id="18" name="任意多边形 17"/>
          <p:cNvSpPr/>
          <p:nvPr>
            <p:custDataLst>
              <p:tags r:id="rId5"/>
            </p:custDataLst>
          </p:nvPr>
        </p:nvSpPr>
        <p:spPr>
          <a:xfrm>
            <a:off x="533400" y="2658745"/>
            <a:ext cx="5419725" cy="2062480"/>
          </a:xfrm>
          <a:custGeom>
            <a:avLst/>
            <a:gdLst>
              <a:gd name="sw" fmla="*/ 1 w 8535"/>
              <a:gd name="sh" fmla="*/ 1 h 3247"/>
              <a:gd name="mins" fmla="min sw sh"/>
              <a:gd name="dsw" fmla="+- 0 sw mins"/>
              <a:gd name="dsh" fmla="+- 0 sh mins"/>
              <a:gd name="p0x0" fmla="*/ 120 w 8535"/>
              <a:gd name="p0y0" fmla="*/ 0 h 3247"/>
              <a:gd name="p0x1" fmla="*/ 8415 w 8535"/>
              <a:gd name="p0y1" fmla="*/ 0 h 3247"/>
              <a:gd name="p0x2" fmla="*/ 8481 w 8535"/>
              <a:gd name="p0y2" fmla="*/ 0 h 3247"/>
              <a:gd name="p0x3" fmla="*/ 8535 w 8535"/>
              <a:gd name="p0y3" fmla="*/ 53 h 3247"/>
              <a:gd name="p0x4" fmla="*/ 8535 w 8535"/>
              <a:gd name="p0y4" fmla="*/ 120 h 3247"/>
              <a:gd name="p0x5" fmla="*/ 8535 w 8535"/>
              <a:gd name="p0y5" fmla="*/ 3127 h 3247"/>
              <a:gd name="p0x6" fmla="*/ 8535 w 8535"/>
              <a:gd name="p0y6" fmla="*/ 3193 h 3247"/>
              <a:gd name="p0x7" fmla="*/ 8481 w 8535"/>
              <a:gd name="p0y7" fmla="*/ 3247 h 3247"/>
              <a:gd name="p0x8" fmla="*/ 8415 w 8535"/>
              <a:gd name="p0y8" fmla="*/ 3247 h 3247"/>
              <a:gd name="p0x9" fmla="*/ 120 w 8535"/>
              <a:gd name="p0y9" fmla="*/ 3247 h 3247"/>
              <a:gd name="p0x10" fmla="*/ 53 w 8535"/>
              <a:gd name="p0y10" fmla="*/ 3247 h 3247"/>
              <a:gd name="p0x11" fmla="*/ 0 w 8535"/>
              <a:gd name="p0y11" fmla="*/ 3193 h 3247"/>
              <a:gd name="p0x12" fmla="*/ 0 w 8535"/>
              <a:gd name="p0y12" fmla="*/ 3127 h 3247"/>
              <a:gd name="p0x13" fmla="*/ 0 w 8535"/>
              <a:gd name="p0y13" fmla="*/ 120 h 3247"/>
              <a:gd name="p0x14" fmla="*/ 0 w 8535"/>
              <a:gd name="p0y14" fmla="*/ 53 h 3247"/>
              <a:gd name="p0x15" fmla="*/ 53 w 8535"/>
              <a:gd name="p0y15" fmla="*/ 0 h 3247"/>
              <a:gd name="p0x16" fmla="*/ 120 w 8535"/>
              <a:gd name="p0y16" fmla="*/ 0 h 324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1477645" y="2643505"/>
            <a:ext cx="3623945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重“热闹”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轻“实效”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重“数字”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轻“人心”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重“显绩”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轻“潜绩”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506730" y="1513681"/>
            <a:ext cx="5029200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（一）共青团工作方面</a:t>
            </a:r>
            <a:endParaRPr lang="zh-CN" altLang="en-US" sz="2800" b="1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6697980" y="1513681"/>
            <a:ext cx="5029200" cy="6334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133000"/>
              </a:lnSpc>
            </a:pP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二）财务</a:t>
            </a:r>
            <a:r>
              <a:rPr lang="zh-CN" altLang="en-US" sz="2800" b="1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工作方面</a:t>
            </a:r>
            <a:endParaRPr lang="zh-CN" altLang="en-US" sz="2800" b="1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941" t="-7917" r="-2941" b="-7917"/>
          <a:stretch>
            <a:fillRect/>
          </a:stretch>
        </p:blipFill>
        <p:spPr>
          <a:xfrm>
            <a:off x="6534785" y="2799080"/>
            <a:ext cx="388620" cy="400685"/>
          </a:xfrm>
          <a:prstGeom prst="rect">
            <a:avLst/>
          </a:prstGeom>
        </p:spPr>
      </p:pic>
      <p:sp>
        <p:nvSpPr>
          <p:cNvPr id="38" name="任意多边形 37"/>
          <p:cNvSpPr/>
          <p:nvPr>
            <p:custDataLst>
              <p:tags r:id="rId10"/>
            </p:custDataLst>
          </p:nvPr>
        </p:nvSpPr>
        <p:spPr>
          <a:xfrm>
            <a:off x="6307455" y="2643505"/>
            <a:ext cx="5419725" cy="2062480"/>
          </a:xfrm>
          <a:custGeom>
            <a:avLst/>
            <a:gdLst>
              <a:gd name="sw" fmla="*/ 1 w 8535"/>
              <a:gd name="sh" fmla="*/ 1 h 3247"/>
              <a:gd name="mins" fmla="min sw sh"/>
              <a:gd name="dsw" fmla="+- 0 sw mins"/>
              <a:gd name="dsh" fmla="+- 0 sh mins"/>
              <a:gd name="p0x0" fmla="*/ 120 w 8535"/>
              <a:gd name="p0y0" fmla="*/ 0 h 3247"/>
              <a:gd name="p0x1" fmla="*/ 8415 w 8535"/>
              <a:gd name="p0y1" fmla="*/ 0 h 3247"/>
              <a:gd name="p0x2" fmla="*/ 8481 w 8535"/>
              <a:gd name="p0y2" fmla="*/ 0 h 3247"/>
              <a:gd name="p0x3" fmla="*/ 8535 w 8535"/>
              <a:gd name="p0y3" fmla="*/ 53 h 3247"/>
              <a:gd name="p0x4" fmla="*/ 8535 w 8535"/>
              <a:gd name="p0y4" fmla="*/ 120 h 3247"/>
              <a:gd name="p0x5" fmla="*/ 8535 w 8535"/>
              <a:gd name="p0y5" fmla="*/ 3127 h 3247"/>
              <a:gd name="p0x6" fmla="*/ 8535 w 8535"/>
              <a:gd name="p0y6" fmla="*/ 3193 h 3247"/>
              <a:gd name="p0x7" fmla="*/ 8481 w 8535"/>
              <a:gd name="p0y7" fmla="*/ 3247 h 3247"/>
              <a:gd name="p0x8" fmla="*/ 8415 w 8535"/>
              <a:gd name="p0y8" fmla="*/ 3247 h 3247"/>
              <a:gd name="p0x9" fmla="*/ 120 w 8535"/>
              <a:gd name="p0y9" fmla="*/ 3247 h 3247"/>
              <a:gd name="p0x10" fmla="*/ 53 w 8535"/>
              <a:gd name="p0y10" fmla="*/ 3247 h 3247"/>
              <a:gd name="p0x11" fmla="*/ 0 w 8535"/>
              <a:gd name="p0y11" fmla="*/ 3193 h 3247"/>
              <a:gd name="p0x12" fmla="*/ 0 w 8535"/>
              <a:gd name="p0y12" fmla="*/ 3127 h 3247"/>
              <a:gd name="p0x13" fmla="*/ 0 w 8535"/>
              <a:gd name="p0y13" fmla="*/ 120 h 3247"/>
              <a:gd name="p0x14" fmla="*/ 0 w 8535"/>
              <a:gd name="p0y14" fmla="*/ 53 h 3247"/>
              <a:gd name="p0x15" fmla="*/ 53 w 8535"/>
              <a:gd name="p0y15" fmla="*/ 0 h 3247"/>
              <a:gd name="p0x16" fmla="*/ 120 w 8535"/>
              <a:gd name="p0y16" fmla="*/ 0 h 3247"/>
            </a:gdLst>
            <a:ahLst/>
            <a:cxnLst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lnTo>
                  <a:pt x="p0x5" y="p0y5"/>
                </a:lnTo>
                <a:cubicBezTo>
                  <a:pt x="p0x6" y="p0y6"/>
                  <a:pt x="p0x7" y="p0y7"/>
                  <a:pt x="p0x8" y="p0y8"/>
                </a:cubicBezTo>
                <a:lnTo>
                  <a:pt x="p0x9" y="p0y9"/>
                </a:lnTo>
                <a:cubicBezTo>
                  <a:pt x="p0x10" y="p0y10"/>
                  <a:pt x="p0x11" y="p0y11"/>
                  <a:pt x="p0x12" y="p0y12"/>
                </a:cubicBezTo>
                <a:lnTo>
                  <a:pt x="p0x13" y="p0y13"/>
                </a:lnTo>
                <a:cubicBezTo>
                  <a:pt x="p0x14" y="p0y14"/>
                  <a:pt x="p0x15" y="p0y15"/>
                  <a:pt x="p0x16" y="p0y16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9525" cmpd="sng">
            <a:solidFill>
              <a:srgbClr val="FFFFFF">
                <a:alpha val="25882"/>
              </a:srgbClr>
            </a:solidFill>
            <a:prstDash val="solid"/>
          </a:ln>
          <a:effectLst>
            <a:outerShdw dist="28575" dir="5399999" algn="ctr" rotWithShape="0">
              <a:srgbClr val="34120C">
                <a:alpha val="38039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7251700" y="2628265"/>
            <a:ext cx="4724400" cy="3657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重“执行”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轻“效益”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重“管理”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轻“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服务”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重“账面”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轻“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实效”</a:t>
            </a:r>
            <a:endParaRPr lang="zh-CN" altLang="en-US" sz="28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>
          <a:xfrm>
            <a:off x="22860" y="2433320"/>
            <a:ext cx="12192635" cy="1524000"/>
          </a:xfrm>
          <a:effectLst/>
        </p:spPr>
        <p:txBody>
          <a:bodyPr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</a:rPr>
              <a:t>以正确政绩观引领财务和共青团工作</a:t>
            </a:r>
            <a:b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</a:rPr>
            </a:br>
            <a:r>
              <a:rPr lang="zh-CN" altLang="en-US" sz="4400" b="1">
                <a:latin typeface="方正小标宋简体" panose="03000509000000000000" charset="-122"/>
                <a:ea typeface="方正小标宋简体" panose="03000509000000000000" charset="-122"/>
              </a:rPr>
              <a:t>高质量发展</a:t>
            </a:r>
            <a:endParaRPr lang="zh-CN" altLang="en-US" sz="4400" b="1"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5332441" y="827257"/>
            <a:ext cx="1527175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r>
              <a:rPr lang="zh-CN" altLang="en-US">
                <a:latin typeface="方正粗黑宋简体" panose="02000000000000000000" charset="-122"/>
                <a:ea typeface="方正粗黑宋简体" panose="02000000000000000000" charset="-122"/>
              </a:rPr>
              <a:t>肆</a:t>
            </a:r>
            <a:endParaRPr lang="zh-CN" altLang="en-US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**"/>
  <p:tag name="KSO_WM_UNIT_LAYERLEVEL" val="1"/>
  <p:tag name="KSO_WM_TEMPLATE_CATEGORY" val="custom"/>
  <p:tag name="KSO_WM_TEMPLATE_USER_THEM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00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01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02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03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04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05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06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f154e6a4b627c1a8cea3ddb0e27e06ad8d1514"/>
  <p:tag name="KSO_WM_NEWLAYOUT_ID" val="83"/>
  <p:tag name="KSO_WM_UNIT_PRESET_TEXT" val="单击此处添加章节标题"/>
  <p:tag name="KSO_WM_TEMPLATE_CATEGORY" val="custom"/>
  <p:tag name="KSO_WM_TEMPLATE_INDEX" val="40494835"/>
  <p:tag name="KSO_WM_UNIT_LAYERLEVEL" val="1"/>
  <p:tag name="KSO_WM_UNIT_ID" val="custom40494835_3*a*1"/>
  <p:tag name="KSO_WM_TAG_VERSION" val="3.0"/>
</p:tagLst>
</file>

<file path=ppt/tags/tag107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YPE" val="e"/>
  <p:tag name="KSO_WM_UNIT_PRESET_TEXT" val="01"/>
  <p:tag name="KSO_WM_TEMPLATE_CATEGORY" val="custom"/>
  <p:tag name="KSO_WM_TEMPLATE_INDEX" val="40494835"/>
  <p:tag name="KSO_WM_UNIT_LAYERLEVEL" val="1"/>
  <p:tag name="KSO_WM_UNIT_ID" val="custom40494835_3*e*1"/>
  <p:tag name="KSO_WM_TAG_VERSION" val="3.0"/>
</p:tagLst>
</file>

<file path=ppt/tags/tag10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AG_VERSION" val="3.0"/>
  <p:tag name="KSO_WM_TEMPLATE_CATEGORY" val="custom"/>
  <p:tag name="KSO_WM_TEMPLATE_INDEX" val="40494835"/>
  <p:tag name="KSO_WM_SLIDE_ID" val="custom40494835_3"/>
</p:tagLst>
</file>

<file path=ppt/tags/tag10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11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1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1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14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15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1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1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18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19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2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22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23.xml><?xml version="1.0" encoding="utf-8"?>
<p:tagLst xmlns:p="http://schemas.openxmlformats.org/presentationml/2006/main">
  <p:tag name="KSO_WM_UNIT_TYPE" val="f"/>
  <p:tag name="KSO_WM_UNIT_INDEX" val="9"/>
  <p:tag name="KSO_WM_BEAUTIFY_FLAG" val="#wm#"/>
  <p:tag name="KSO_WM_TAG_VERSION" val="3.0"/>
</p:tagLst>
</file>

<file path=ppt/tags/tag124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25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12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27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f154e6a4b627c1a8cea3ddb0e27e06ad8d1514"/>
  <p:tag name="KSO_WM_NEWLAYOUT_ID" val="83"/>
  <p:tag name="KSO_WM_UNIT_PRESET_TEXT" val="单击此处添加章节标题"/>
  <p:tag name="KSO_WM_TEMPLATE_CATEGORY" val="custom"/>
  <p:tag name="KSO_WM_TEMPLATE_INDEX" val="40494835"/>
  <p:tag name="KSO_WM_UNIT_LAYERLEVEL" val="1"/>
  <p:tag name="KSO_WM_UNIT_ID" val="custom40494835_3*a*1"/>
  <p:tag name="KSO_WM_TAG_VERSION" val="3.0"/>
</p:tagLst>
</file>

<file path=ppt/tags/tag128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YPE" val="e"/>
  <p:tag name="KSO_WM_UNIT_PRESET_TEXT" val="01"/>
  <p:tag name="KSO_WM_TEMPLATE_CATEGORY" val="custom"/>
  <p:tag name="KSO_WM_TEMPLATE_INDEX" val="40494835"/>
  <p:tag name="KSO_WM_UNIT_LAYERLEVEL" val="1"/>
  <p:tag name="KSO_WM_UNIT_ID" val="custom40494835_3*e*1"/>
  <p:tag name="KSO_WM_TAG_VERSION" val="3.0"/>
</p:tagLst>
</file>

<file path=ppt/tags/tag129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AG_VERSION" val="3.0"/>
  <p:tag name="KSO_WM_TEMPLATE_CATEGORY" val="custom"/>
  <p:tag name="KSO_WM_TEMPLATE_INDEX" val="40494835"/>
  <p:tag name="KSO_WM_SLIDE_ID" val="custom40494835_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32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3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35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36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3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3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39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2"/>
  <p:tag name="KSO_WM_UNIT_ID" val="_3**"/>
  <p:tag name="KSO_WM_UNIT_LAYERLEVEL" val="1"/>
  <p:tag name="KSO_WM_TEMPLATE_CATEGORY" val="custom"/>
  <p:tag name="KSO_WM_TEMPLATE_USER_THEME" val="1"/>
</p:tagLst>
</file>

<file path=ppt/tags/tag14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4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42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43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44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45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46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47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48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49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50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f154e6a4b627c1a8cea3ddb0e27e06ad8d1514"/>
  <p:tag name="KSO_WM_NEWLAYOUT_ID" val="83"/>
  <p:tag name="KSO_WM_UNIT_PRESET_TEXT" val="单击此处添加章节标题"/>
  <p:tag name="KSO_WM_TEMPLATE_CATEGORY" val="custom"/>
  <p:tag name="KSO_WM_TEMPLATE_INDEX" val="40494835"/>
  <p:tag name="KSO_WM_UNIT_LAYERLEVEL" val="1"/>
  <p:tag name="KSO_WM_UNIT_ID" val="custom40494835_3*a*1"/>
  <p:tag name="KSO_WM_TAG_VERSION" val="3.0"/>
</p:tagLst>
</file>

<file path=ppt/tags/tag151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YPE" val="e"/>
  <p:tag name="KSO_WM_UNIT_PRESET_TEXT" val="01"/>
  <p:tag name="KSO_WM_TEMPLATE_CATEGORY" val="custom"/>
  <p:tag name="KSO_WM_TEMPLATE_INDEX" val="40494835"/>
  <p:tag name="KSO_WM_UNIT_LAYERLEVEL" val="1"/>
  <p:tag name="KSO_WM_UNIT_ID" val="custom40494835_3*e*1"/>
  <p:tag name="KSO_WM_TAG_VERSION" val="3.0"/>
</p:tagLst>
</file>

<file path=ppt/tags/tag15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AG_VERSION" val="3.0"/>
  <p:tag name="KSO_WM_TEMPLATE_CATEGORY" val="custom"/>
  <p:tag name="KSO_WM_TEMPLATE_INDEX" val="40494835"/>
  <p:tag name="KSO_WM_SLIDE_ID" val="custom40494835_3"/>
</p:tagLst>
</file>

<file path=ppt/tags/tag15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54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5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56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57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158.xml><?xml version="1.0" encoding="utf-8"?>
<p:tagLst xmlns:p="http://schemas.openxmlformats.org/presentationml/2006/main">
  <p:tag name="KSO_WM_UNIT_TYPE" val="f"/>
  <p:tag name="KSO_WM_UNIT_INDEX" val="8"/>
  <p:tag name="KSO_WM_BEAUTIFY_FLAG" val="#wm#"/>
  <p:tag name="KSO_WM_TAG_VERSION" val="3.0"/>
</p:tagLst>
</file>

<file path=ppt/tags/tag159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6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61.xml><?xml version="1.0" encoding="utf-8"?>
<p:tagLst xmlns:p="http://schemas.openxmlformats.org/presentationml/2006/main">
  <p:tag name="KSO_WM_UNIT_TYPE" val="f"/>
  <p:tag name="KSO_WM_UNIT_INDEX" val="7"/>
  <p:tag name="KSO_WM_BEAUTIFY_FLAG" val="#wm#"/>
  <p:tag name="KSO_WM_TAG_VERSION" val="3.0"/>
</p:tagLst>
</file>

<file path=ppt/tags/tag162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f154e6a4b627c1a8cea3ddb0e27e06ad8d1514"/>
  <p:tag name="KSO_WM_NEWLAYOUT_ID" val="83"/>
  <p:tag name="KSO_WM_UNIT_PRESET_TEXT" val="单击此处添加章节标题"/>
  <p:tag name="KSO_WM_TEMPLATE_CATEGORY" val="custom"/>
  <p:tag name="KSO_WM_TEMPLATE_INDEX" val="40494835"/>
  <p:tag name="KSO_WM_UNIT_LAYERLEVEL" val="1"/>
  <p:tag name="KSO_WM_UNIT_ID" val="custom40494835_3*a*1"/>
  <p:tag name="KSO_WM_TAG_VERSION" val="3.0"/>
</p:tagLst>
</file>

<file path=ppt/tags/tag163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YPE" val="e"/>
  <p:tag name="KSO_WM_UNIT_PRESET_TEXT" val="01"/>
  <p:tag name="KSO_WM_TEMPLATE_CATEGORY" val="custom"/>
  <p:tag name="KSO_WM_TEMPLATE_INDEX" val="40494835"/>
  <p:tag name="KSO_WM_UNIT_LAYERLEVEL" val="1"/>
  <p:tag name="KSO_WM_UNIT_ID" val="custom40494835_3*e*1"/>
  <p:tag name="KSO_WM_TAG_VERSION" val="3.0"/>
</p:tagLst>
</file>

<file path=ppt/tags/tag16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AG_VERSION" val="3.0"/>
  <p:tag name="KSO_WM_TEMPLATE_CATEGORY" val="custom"/>
  <p:tag name="KSO_WM_TEMPLATE_INDEX" val="40494835"/>
  <p:tag name="KSO_WM_SLIDE_ID" val="custom40494835_3"/>
</p:tagLst>
</file>

<file path=ppt/tags/tag16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6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67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6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6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TEMPLATE_CATEGORY" val="custom"/>
  <p:tag name="KSO_WM_TEMPLATE_USER_THEME" val="1"/>
</p:tagLst>
</file>

<file path=ppt/tags/tag170.xml><?xml version="1.0" encoding="utf-8"?>
<p:tagLst xmlns:p="http://schemas.openxmlformats.org/presentationml/2006/main">
  <p:tag name="KSO_WM_UNIT_TYPE" val="x"/>
  <p:tag name="KSO_WM_UNIT_INDEX" val="1"/>
  <p:tag name="KSO_WM_BEAUTIFY_FLAG" val="#wm#"/>
  <p:tag name="KSO_WM_TAG_VERSION" val="3.0"/>
</p:tagLst>
</file>

<file path=ppt/tags/tag17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17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173.xml><?xml version="1.0" encoding="utf-8"?>
<p:tagLst xmlns:p="http://schemas.openxmlformats.org/presentationml/2006/main">
  <p:tag name="KSO_WM_UNIT_TYPE" val="x"/>
  <p:tag name="KSO_WM_UNIT_INDEX" val="2"/>
  <p:tag name="KSO_WM_BEAUTIFY_FLAG" val="#wm#"/>
  <p:tag name="KSO_WM_TAG_VERSION" val="3.0"/>
</p:tagLst>
</file>

<file path=ppt/tags/tag17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17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176.xml><?xml version="1.0" encoding="utf-8"?>
<p:tagLst xmlns:p="http://schemas.openxmlformats.org/presentationml/2006/main">
  <p:tag name="KSO_WM_UNIT_TYPE" val="x"/>
  <p:tag name="KSO_WM_UNIT_INDEX" val="3"/>
  <p:tag name="KSO_WM_BEAUTIFY_FLAG" val="#wm#"/>
  <p:tag name="KSO_WM_TAG_VERSION" val="3.0"/>
</p:tagLst>
</file>

<file path=ppt/tags/tag177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78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179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80.xml><?xml version="1.0" encoding="utf-8"?>
<p:tagLst xmlns:p="http://schemas.openxmlformats.org/presentationml/2006/main">
  <p:tag name="KSO_WM_UNIT_TYPE" val="f"/>
  <p:tag name="KSO_WM_UNIT_INDEX" val="4"/>
  <p:tag name="KSO_WM_BEAUTIFY_FLAG" val="#wm#"/>
  <p:tag name="KSO_WM_TAG_VERSION" val="3.0"/>
</p:tagLst>
</file>

<file path=ppt/tags/tag181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82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8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1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85.xml><?xml version="1.0" encoding="utf-8"?>
<p:tagLst xmlns:p="http://schemas.openxmlformats.org/presentationml/2006/main">
  <p:tag name="KSO_WM_UNIT_TYPE" val="f"/>
  <p:tag name="KSO_WM_UNIT_INDEX" val="3"/>
  <p:tag name="KSO_WM_BEAUTIFY_FLAG" val="#wm#"/>
  <p:tag name="KSO_WM_TAG_VERSION" val="3.0"/>
</p:tagLst>
</file>

<file path=ppt/tags/tag18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c39126f10a4f8a4e8d5ac3d4584fcf699cc6007"/>
  <p:tag name="KSO_WM_NEWLAYOUT_ID" val="89"/>
  <p:tag name="KSO_WM_UNIT_PRESET_TEXT" val="谢谢观看"/>
  <p:tag name="KSO_WM_TEMPLATE_CATEGORY" val="custom"/>
  <p:tag name="KSO_WM_TEMPLATE_INDEX" val="40494835"/>
  <p:tag name="KSO_WM_UNIT_LAYERLEVEL" val="1"/>
  <p:tag name="KSO_WM_UNIT_ID" val="custom40494835_5*a*1"/>
  <p:tag name="KSO_WM_TAG_VERSION" val="3.0"/>
</p:tagLst>
</file>

<file path=ppt/tags/tag18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AG_VERSION" val="3.0"/>
  <p:tag name="KSO_WM_TEMPLATE_CATEGORY" val="custom"/>
  <p:tag name="KSO_WM_TEMPLATE_INDEX" val="40494835"/>
  <p:tag name="KSO_WM_SLIDE_ID" val="custom40494835_5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4**"/>
  <p:tag name="KSO_WM_UNIT_LAYERLEVEL" val="1"/>
  <p:tag name="KSO_WM_TEMPLATE_CATEGORY" val="custom"/>
  <p:tag name="KSO_WM_TEMPLATE_USER_THEME" val="1"/>
</p:tagLst>
</file>

<file path=ppt/tags/tag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3f154e6a4b627c1a8cea3ddb0e27e06ad8d1514"/>
  <p:tag name="KSO_WM_NEWLAYOUT_ID" val="83"/>
</p:tagLst>
</file>

<file path=ppt/tags/tag24.xml><?xml version="1.0" encoding="utf-8"?>
<p:tagLst xmlns:p="http://schemas.openxmlformats.org/presentationml/2006/main">
  <p:tag name="KSO_WM_UNIT_HIGHLIGHT" val="0"/>
  <p:tag name="KSO_WM_BEAUTIFY_FLAG" val="#fgm#"/>
  <p:tag name="KSO_WM_FIGMA_FLAG" val="#fgm#"/>
  <p:tag name="KSO_WM_UNIT_INDEX" val="1"/>
  <p:tag name="KSO_WM_UNIT_TYPE" val="e"/>
</p:tagLst>
</file>

<file path=ppt/tags/tag25.xml><?xml version="1.0" encoding="utf-8"?>
<p:tagLst xmlns:p="http://schemas.openxmlformats.org/presentationml/2006/main">
  <p:tag name="KSO_WM_UNIT_TYPE" val="f"/>
  <p:tag name="KSO_WM_UNIT_INDEX" val="1"/>
  <p:tag name="KSO_WM_UNIT_ID" val="_5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6.xml><?xml version="1.0" encoding="utf-8"?>
<p:tagLst xmlns:p="http://schemas.openxmlformats.org/presentationml/2006/main">
  <p:tag name="KSO_WM_UNIT_TYPE" val="f"/>
  <p:tag name="KSO_WM_UNIT_INDEX" val="2"/>
  <p:tag name="KSO_WM_UNIT_ID" val="_5*f*2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2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1.xml><?xml version="1.0" encoding="utf-8"?>
<p:tagLst xmlns:p="http://schemas.openxmlformats.org/presentationml/2006/main">
  <p:tag name="KSO_WM_UNIT_TYPE" val="f"/>
  <p:tag name="KSO_WM_UNIT_INDEX" val="1"/>
  <p:tag name="KSO_WM_UNIT_ID" val="_6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2.xml><?xml version="1.0" encoding="utf-8"?>
<p:tagLst xmlns:p="http://schemas.openxmlformats.org/presentationml/2006/main">
  <p:tag name="KSO_WM_UNIT_TYPE" val="f"/>
  <p:tag name="KSO_WM_UNIT_INDEX" val="2"/>
  <p:tag name="KSO_WM_UNIT_ID" val="_6*f*2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3.xml><?xml version="1.0" encoding="utf-8"?>
<p:tagLst xmlns:p="http://schemas.openxmlformats.org/presentationml/2006/main">
  <p:tag name="KSO_WM_UNIT_TYPE" val="f"/>
  <p:tag name="KSO_WM_UNIT_INDEX" val="3"/>
  <p:tag name="KSO_WM_UNIT_ID" val="_6*f*3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4.xml><?xml version="1.0" encoding="utf-8"?>
<p:tagLst xmlns:p="http://schemas.openxmlformats.org/presentationml/2006/main">
  <p:tag name="KSO_WM_UNIT_TYPE" val="f"/>
  <p:tag name="KSO_WM_UNIT_INDEX" val="4"/>
  <p:tag name="KSO_WM_UNIT_ID" val="_6*f*4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8.xml><?xml version="1.0" encoding="utf-8"?>
<p:tagLst xmlns:p="http://schemas.openxmlformats.org/presentationml/2006/main">
  <p:tag name="KSO_WM_UNIT_TYPE" val="a"/>
  <p:tag name="KSO_WM_UNIT_INDEX" val="1"/>
  <p:tag name="KSO_WM_UNIT_ID" val="_6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3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2.xml><?xml version="1.0" encoding="utf-8"?>
<p:tagLst xmlns:p="http://schemas.openxmlformats.org/presentationml/2006/main">
  <p:tag name="KSO_WM_UNIT_TYPE" val="a"/>
  <p:tag name="KSO_WM_UNIT_INDEX" val="1"/>
  <p:tag name="KSO_WM_UNIT_ID" val="_7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6.xml><?xml version="1.0" encoding="utf-8"?>
<p:tagLst xmlns:p="http://schemas.openxmlformats.org/presentationml/2006/main">
  <p:tag name="KSO_WM_UNIT_TYPE" val="f"/>
  <p:tag name="KSO_WM_UNIT_INDEX" val="1"/>
  <p:tag name="KSO_WM_UNIT_ID" val="_9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4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</p:tagLst>
</file>

<file path=ppt/tags/tag5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3.xml><?xml version="1.0" encoding="utf-8"?>
<p:tagLst xmlns:p="http://schemas.openxmlformats.org/presentationml/2006/main">
  <p:tag name="KSO_WM_UNIT_TYPE" val="f"/>
  <p:tag name="KSO_WM_UNIT_INDEX" val="1"/>
  <p:tag name="KSO_WM_UNIT_ID" val="_10*f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4.xml><?xml version="1.0" encoding="utf-8"?>
<p:tagLst xmlns:p="http://schemas.openxmlformats.org/presentationml/2006/main">
  <p:tag name="KSO_WM_UNIT_TYPE" val="a"/>
  <p:tag name="KSO_WM_UNIT_INDEX" val="1"/>
  <p:tag name="KSO_WM_UNIT_ID" val="_10*a*1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5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1**"/>
  <p:tag name="KSO_WM_UNIT_LAYERLEVEL" val="1"/>
  <p:tag name="KSO_WM_TEMPLATE_CATEGORY" val="custom"/>
  <p:tag name="KSO_WM_TEMPLATE_USER_THEM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  <p:tag name="KSO_WM_UNIT_NOCLEAR" val="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45d46787f0e5f45bd13cd2762d3af6f7036935c"/>
  <p:tag name="KSO_WM_NEWLAYOUT_ID" val="77"/>
</p:tagLst>
</file>

<file path=ppt/tags/tag6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9c39126f10a4f8a4e8d5ac3d4584fcf699cc6007"/>
  <p:tag name="KSO_WM_NEWLAYOUT_ID" val="89"/>
</p:tagLst>
</file>

<file path=ppt/tags/tag6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2*i*1"/>
  <p:tag name="KSO_WM_UNIT_LAYERLEVEL" val="1"/>
  <p:tag name="KSO_WM_TEMPLATE_CATEGORY" val="custom"/>
  <p:tag name="KSO_WM_TEMPLATE_USER_THEM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9a59ec58ed6801ccb612ec1057cc176862037c9"/>
  <p:tag name="KSO_WM_NEWLAYOUT_ID" val="1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7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CATEGORY" val="custom"/>
  <p:tag name="KSO_WM_TEMPLATE_USER_THEME" val="1"/>
</p:tagLst>
</file>

<file path=ppt/tags/tag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"/>
  <p:tag name="KSO_WM_UNIT_ID" val="_2*i*1"/>
  <p:tag name="KSO_WM_UNIT_LAYERLEVEL" val="1"/>
  <p:tag name="KSO_WM_TEMPLATE_CATEGORY" val="custom"/>
  <p:tag name="KSO_WM_TEMPLATE_USER_THEME" val="1"/>
</p:tagLst>
</file>

<file path=ppt/tags/tag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8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</p:tagLst>
</file>

<file path=ppt/tags/tag83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TEMPLATE_INDEX" val="40494835"/>
</p:tagLst>
</file>

<file path=ppt/tags/tag84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TEMPLATE_INDEX" val="40494835"/>
</p:tagLst>
</file>

<file path=ppt/tags/tag8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7d1b418b74e2b859"/>
  <p:tag name="KSO_WM_TAG_VERSION" val="3.0"/>
  <p:tag name="KSO_WM_TEMPLATE_CATEGORY" val="custom"/>
  <p:tag name="KSO_WM_TEMPLATE_INDEX" val="40494835"/>
</p:tagLst>
</file>

<file path=ppt/tags/tag86.xml><?xml version="1.0" encoding="utf-8"?>
<p:tagLst xmlns:p="http://schemas.openxmlformats.org/presentationml/2006/main">
  <p:tag name="KSO_WM_AITEMPLATE_STYLE_ID" val="69796643327"/>
</p:tagLst>
</file>

<file path=ppt/tags/tag8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TEMPLATE_CATEGORY" val="custom"/>
  <p:tag name="KSO_WM_TEMPLATE_INDEX" val="40494835"/>
  <p:tag name="KSO_WM_UNIT_LAYERLEVEL" val="1"/>
  <p:tag name="KSO_WM_UNIT_ID" val="custom40494835_1*f*2"/>
  <p:tag name="KSO_WM_TAG_VERSION" val="3.0"/>
</p:tagLst>
</file>

<file path=ppt/tags/tag88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7d1b418b74e2b859"/>
  <p:tag name="KSO_WM_TAG_VERSION" val="3.0"/>
  <p:tag name="KSO_WM_TEMPLATE_CATEGORY" val="custom"/>
  <p:tag name="KSO_WM_TEMPLATE_INDEX" val="40494835"/>
  <p:tag name="KSO_WM_SLIDE_ID" val="custom40494835_1"/>
</p:tagLst>
</file>

<file path=ppt/tags/tag8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9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92.xml><?xml version="1.0" encoding="utf-8"?>
<p:tagLst xmlns:p="http://schemas.openxmlformats.org/presentationml/2006/main">
  <p:tag name="KSO_WM_UNIT_TYPE" val="f"/>
  <p:tag name="KSO_WM_UNIT_INDEX" val="2"/>
  <p:tag name="KSO_WM_BEAUTIFY_FLAG" val="#wm#"/>
  <p:tag name="KSO_WM_TAG_VERSION" val="3.0"/>
</p:tagLst>
</file>

<file path=ppt/tags/tag93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</p:tagLst>
</file>

<file path=ppt/tags/tag9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</p:tagLst>
</file>

<file path=ppt/tags/tag9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</p:tagLst>
</file>

<file path=ppt/tags/tag9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</p:tagLst>
</file>

<file path=ppt/tags/tag9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</p:tagLst>
</file>

<file path=ppt/tags/tag9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</p:tagLst>
</file>

<file path=ppt/tags/tag99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48">
      <a:dk1>
        <a:srgbClr val="000000"/>
      </a:dk1>
      <a:lt1>
        <a:srgbClr val="FFFFFF"/>
      </a:lt1>
      <a:dk2>
        <a:srgbClr val="352301"/>
      </a:dk2>
      <a:lt2>
        <a:srgbClr val="FEF8E6"/>
      </a:lt2>
      <a:accent1>
        <a:srgbClr val="FF774D"/>
      </a:accent1>
      <a:accent2>
        <a:srgbClr val="FDCC31"/>
      </a:accent2>
      <a:accent3>
        <a:srgbClr val="FF8621"/>
      </a:accent3>
      <a:accent4>
        <a:srgbClr val="FF6737"/>
      </a:accent4>
      <a:accent5>
        <a:srgbClr val="F94143"/>
      </a:accent5>
      <a:accent6>
        <a:srgbClr val="FF306B"/>
      </a:accent6>
      <a:hlink>
        <a:srgbClr val="658BD5"/>
      </a:hlink>
      <a:folHlink>
        <a:srgbClr val="A16AA5"/>
      </a:folHlink>
    </a:clrScheme>
    <a:fontScheme name="自定义 11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WPS 演示</Application>
  <PresentationFormat>宽屏</PresentationFormat>
  <Paragraphs>131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方正粗黑宋简体</vt:lpstr>
      <vt:lpstr>Aa剑豪体</vt:lpstr>
      <vt:lpstr>方正小标宋简体</vt:lpstr>
      <vt:lpstr>思源宋体 Semi-Bold</vt:lpstr>
      <vt:lpstr>微软雅黑</vt:lpstr>
      <vt:lpstr>WPS灵秀黑</vt:lpstr>
      <vt:lpstr>Arial Unicode MS</vt:lpstr>
      <vt:lpstr>Calibri Light</vt:lpstr>
      <vt:lpstr>Calibri</vt:lpstr>
      <vt:lpstr>思源宋体 Semi-Bold</vt:lpstr>
      <vt:lpstr>锦绣宋体</vt:lpstr>
      <vt:lpstr>WPS</vt:lpstr>
      <vt:lpstr>1_Office 主题</vt:lpstr>
      <vt:lpstr>PowerPoint 演示文稿</vt:lpstr>
      <vt:lpstr>PowerPoint 演示文稿</vt:lpstr>
      <vt:lpstr>深刻认识树立和践行正确政绩观的重大意义</vt:lpstr>
      <vt:lpstr>PowerPoint 演示文稿</vt:lpstr>
      <vt:lpstr>正确政绩观的核心要义与实践要求</vt:lpstr>
      <vt:lpstr>PowerPoint 演示文稿</vt:lpstr>
      <vt:lpstr>政绩观偏差的表现与警示</vt:lpstr>
      <vt:lpstr>PowerPoint 演示文稿</vt:lpstr>
      <vt:lpstr>以正确政绩观引领财务和共青团工作 高质量发展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树立和践行正确政绩观 以实干担当做好新时代共青团工作</dc:title>
  <dc:creator/>
  <cp:lastModifiedBy>cc1jj2jj3</cp:lastModifiedBy>
  <cp:revision>11</cp:revision>
  <dcterms:created xsi:type="dcterms:W3CDTF">2026-07-08T00:08:00Z</dcterms:created>
  <dcterms:modified xsi:type="dcterms:W3CDTF">2026-07-08T02:11:44Z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70613112D4E24FD19ACC35E40D288DC2_13</vt:lpwstr>
  </property>
  <property fmtid="{D5CDD505-2E9C-101B-9397-08002B2CF9AE}" pid="4" name="KSOTemplateUUID">
    <vt:lpwstr>v1.0_ai_69796643327</vt:lpwstr>
  </property>
</Properties>
</file>